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8" r:id="rId3"/>
    <p:sldId id="258" r:id="rId4"/>
    <p:sldId id="303" r:id="rId5"/>
    <p:sldId id="261" r:id="rId6"/>
    <p:sldId id="262" r:id="rId7"/>
    <p:sldId id="302" r:id="rId8"/>
    <p:sldId id="270" r:id="rId9"/>
    <p:sldId id="274" r:id="rId10"/>
    <p:sldId id="299" r:id="rId11"/>
    <p:sldId id="272" r:id="rId12"/>
    <p:sldId id="278" r:id="rId13"/>
    <p:sldId id="271" r:id="rId14"/>
    <p:sldId id="265" r:id="rId15"/>
    <p:sldId id="295" r:id="rId16"/>
    <p:sldId id="300" r:id="rId17"/>
    <p:sldId id="284" r:id="rId18"/>
    <p:sldId id="286" r:id="rId19"/>
    <p:sldId id="304" r:id="rId20"/>
    <p:sldId id="263" r:id="rId21"/>
    <p:sldId id="282" r:id="rId22"/>
    <p:sldId id="283" r:id="rId23"/>
    <p:sldId id="294" r:id="rId24"/>
    <p:sldId id="290" r:id="rId25"/>
    <p:sldId id="291" r:id="rId26"/>
    <p:sldId id="289" r:id="rId27"/>
    <p:sldId id="301" r:id="rId28"/>
    <p:sldId id="292" r:id="rId29"/>
    <p:sldId id="296" r:id="rId30"/>
    <p:sldId id="29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4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B8506-5B82-1840-AD55-A0B6EE1D4C1C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4E25-BD94-AC4F-BA40-58E43AD61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95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64E25-BD94-AC4F-BA40-58E43AD6112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19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64E25-BD94-AC4F-BA40-58E43AD6112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52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0397A6-DD3F-AD73-AA99-20FC6CADE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CE64D3-8474-C8A0-9666-A155ADAF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E4C120-7288-D7CD-2D87-92B8D684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3427CD-BBB1-752A-B16D-6A98F23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CFD26A-118A-9E15-ABA0-957DE708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3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3668EA-7944-0253-2C99-6A892051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947EE94-E0D7-927D-1A34-B5B747B9F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194EE3-4F43-C7A5-98D9-71C82062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06DB3D-3273-3AA8-6536-24E200FB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22352F-97BF-0BE7-F6A0-180B337F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0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0CE6C58-78F1-BB27-DA9E-4F7C301E4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09D163-0250-33C7-B5BD-C5069F876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2F3B6B-CAEF-3675-C144-7E15878F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3B9730-8051-1597-891B-7614E374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888773-82F2-A8F1-A18F-8F1D478C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0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F6E28E-3F40-9827-F1C0-62D86494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CCEFCC-E2EE-4493-498C-8296830D5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560605-2BC1-2615-3FB6-9FA73BEF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2FEF9D-385B-BF98-ACB1-7FBCAE7A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C4C1E9-B44D-4364-6306-7919BCE9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29630-CD10-4FB1-370B-34550EBD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12EBFE-50BA-8357-7C8E-4831942F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745B5C-A848-5274-1542-F8DC16CC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05825A-7CDC-8C54-5FA9-5977FB67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9BB66-E972-827F-0DC9-180DE09E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49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770B55-7B98-229C-947D-62C2CA6A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F1AEA9-1C30-FEBD-D439-AD3A1D653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939ACDD-3BF7-FDB4-A414-092E36FEC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598A05-4BB6-62D1-5326-4D6E95D8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2184B6-DB52-BB6F-AA8C-163B531C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5DAFAE-14BF-36C2-1800-FC2DB029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15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467B37-8B3A-F451-A852-B4D3899D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FF5885-DA73-21FD-6FAA-F7DEE984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2D8928-BC82-5EB9-C3D2-AFFC9E57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60983D-FDC8-7A0E-D9C8-5FC96990F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7A346E6-FB81-04EE-2B9A-E8F831BA2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D16DF5D-ECA8-2C10-A04E-1E6DD8E0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A58341D-B872-34CF-22E4-A7BF6B97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A298BC-5BE2-DCD0-B01D-50F93767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16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9F181-65EA-E881-CFC4-E866B17E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FC98D08-09C4-2A33-6382-7B8835FD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E0EE7B-5D65-C073-9B46-87BA0546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E69273-6405-A5BF-F687-25323590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9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82119D-9D10-61EF-1777-4E9FE570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0366022-B416-3B10-B6A4-6AFA0DBF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EE5DEF-716B-B2BB-3CBD-DAC46DA4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35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18254-5485-2D44-85AF-8EA42EA4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F33DA0-C9B3-DF91-370C-FFCF9D89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AE9772-1B70-A9B7-F7E9-6B4E7E1B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2D119B-8D1F-99A2-4BE2-05555D1E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65AD1D-90F4-F903-230F-6E5FC63D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F8B192-A0A8-99E4-806A-0DDE5E2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9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018E13-0073-008E-507A-41B1430B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9FC801E-BF4B-2C92-2958-4761A787D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23E1EA-3BB6-26A6-38DB-FC7B047D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D06E51-3EDA-F33A-A6CD-1FE2477F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EFA866-B3D6-F916-1A88-4F473D19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933A3AA-1831-5F1B-F4E6-01FCA6EF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96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C0BFF4D-63A2-D585-83AF-16D66CF0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5185EE-6168-61CD-4BCC-B9B4B9DD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776E8E-EA61-FAFB-E90E-E6ACF7EAA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6BC9-DA81-264F-BACA-820EF0DDAF6E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72BEDF-12CF-C2F2-D79A-2FEEF005D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CDADA1-282B-FDD4-6154-923399868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CD86-A95E-9A40-B24F-EB59E45166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8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6A980F-53D6-6A80-8643-593991B2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96" y="3112818"/>
            <a:ext cx="8957953" cy="1489673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Myelofibroziste</a:t>
            </a:r>
            <a:r>
              <a:rPr lang="tr-TR" dirty="0"/>
              <a:t> </a:t>
            </a:r>
            <a:r>
              <a:rPr lang="tr-TR" dirty="0" err="1"/>
              <a:t>Allojeneik</a:t>
            </a:r>
            <a:r>
              <a:rPr lang="tr-TR" dirty="0"/>
              <a:t> Kök Hücre Nakli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D6C0BC-1A7A-1180-5696-59FD974E6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270" y="5441868"/>
            <a:ext cx="4813465" cy="768927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Dr</a:t>
            </a:r>
            <a:r>
              <a:rPr lang="tr-TR" dirty="0"/>
              <a:t> Şahika Zeynep Akı</a:t>
            </a:r>
          </a:p>
          <a:p>
            <a:r>
              <a:rPr lang="tr-TR" dirty="0"/>
              <a:t>Ankara Etlik Şehir Hastanesi</a:t>
            </a:r>
          </a:p>
        </p:txBody>
      </p:sp>
    </p:spTree>
    <p:extLst>
      <p:ext uri="{BB962C8B-B14F-4D97-AF65-F5344CB8AC3E}">
        <p14:creationId xmlns:p14="http://schemas.microsoft.com/office/powerpoint/2010/main" val="185447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F86CA-6CAF-9340-94E8-8DF2B41E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6" y="365126"/>
            <a:ext cx="10912641" cy="753812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/>
              <a:t>Primer</a:t>
            </a:r>
            <a:r>
              <a:rPr lang="tr-TR" sz="3600" dirty="0"/>
              <a:t> </a:t>
            </a:r>
            <a:r>
              <a:rPr lang="tr-TR" sz="3600" dirty="0" err="1"/>
              <a:t>MF’te</a:t>
            </a:r>
            <a:r>
              <a:rPr lang="tr-TR" sz="3600" dirty="0"/>
              <a:t> </a:t>
            </a:r>
            <a:r>
              <a:rPr lang="tr-TR" sz="3600" dirty="0" err="1"/>
              <a:t>Allojeneik</a:t>
            </a:r>
            <a:r>
              <a:rPr lang="tr-TR" sz="3600" dirty="0"/>
              <a:t> KHN; </a:t>
            </a:r>
            <a:r>
              <a:rPr lang="tr-TR" sz="3600" dirty="0" err="1"/>
              <a:t>Ruxolitinib</a:t>
            </a:r>
            <a:r>
              <a:rPr lang="tr-TR" sz="3600" dirty="0"/>
              <a:t> </a:t>
            </a:r>
            <a:r>
              <a:rPr lang="tr-TR" sz="3600" dirty="0" err="1"/>
              <a:t>vs</a:t>
            </a:r>
            <a:r>
              <a:rPr lang="tr-TR" sz="3600" dirty="0"/>
              <a:t> Erken Nakil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D5191D-0668-5B84-37F6-68463BE2C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8360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IPSS Int-2 ve yüksek risk hastalar</a:t>
            </a:r>
          </a:p>
          <a:p>
            <a:r>
              <a:rPr lang="tr-TR" dirty="0"/>
              <a:t>HLA uyumlu </a:t>
            </a:r>
            <a:r>
              <a:rPr lang="tr-TR" dirty="0" err="1"/>
              <a:t>donor</a:t>
            </a:r>
            <a:r>
              <a:rPr lang="tr-TR" dirty="0"/>
              <a:t> (+)</a:t>
            </a:r>
          </a:p>
          <a:p>
            <a:r>
              <a:rPr lang="tr-TR" dirty="0"/>
              <a:t>3 ay ara ile 5 yıllık izlem</a:t>
            </a:r>
          </a:p>
          <a:p>
            <a:pPr marL="457200" lvl="1" indent="0">
              <a:buNone/>
            </a:pPr>
            <a:r>
              <a:rPr lang="tr-TR" dirty="0"/>
              <a:t>Erken </a:t>
            </a:r>
            <a:r>
              <a:rPr lang="tr-TR" dirty="0" err="1"/>
              <a:t>allo</a:t>
            </a:r>
            <a:r>
              <a:rPr lang="tr-TR" dirty="0"/>
              <a:t>-KHN</a:t>
            </a:r>
          </a:p>
          <a:p>
            <a:pPr marL="457200" lvl="1" indent="0">
              <a:buNone/>
            </a:pPr>
            <a:r>
              <a:rPr lang="tr-TR" dirty="0" err="1"/>
              <a:t>vs</a:t>
            </a:r>
            <a:endParaRPr lang="tr-TR" dirty="0"/>
          </a:p>
          <a:p>
            <a:pPr marL="457200" lvl="1" indent="0">
              <a:buNone/>
            </a:pPr>
            <a:r>
              <a:rPr lang="tr-TR" dirty="0" err="1"/>
              <a:t>Ruxolitinib</a:t>
            </a:r>
            <a:r>
              <a:rPr lang="tr-TR" dirty="0"/>
              <a:t> başarısızlığı ile geç nakil</a:t>
            </a:r>
          </a:p>
          <a:p>
            <a:r>
              <a:rPr lang="tr-TR" dirty="0"/>
              <a:t>5 yıl OS % 47.1 </a:t>
            </a:r>
            <a:r>
              <a:rPr lang="tr-TR" dirty="0" err="1"/>
              <a:t>vs</a:t>
            </a:r>
            <a:r>
              <a:rPr lang="tr-TR" dirty="0"/>
              <a:t> % 60.1</a:t>
            </a:r>
          </a:p>
          <a:p>
            <a:r>
              <a:rPr lang="tr-TR" dirty="0"/>
              <a:t>QALY 2.19 </a:t>
            </a:r>
            <a:r>
              <a:rPr lang="tr-TR" dirty="0" err="1"/>
              <a:t>vs</a:t>
            </a:r>
            <a:r>
              <a:rPr lang="tr-TR" dirty="0"/>
              <a:t> 2.26 yıl</a:t>
            </a:r>
          </a:p>
          <a:p>
            <a:r>
              <a:rPr lang="tr-TR" dirty="0"/>
              <a:t>Beklenen yaşam süresi 3.22 </a:t>
            </a:r>
            <a:r>
              <a:rPr lang="tr-TR" dirty="0" err="1"/>
              <a:t>vs</a:t>
            </a:r>
            <a:r>
              <a:rPr lang="tr-TR" dirty="0"/>
              <a:t> 3.96 yıl</a:t>
            </a:r>
          </a:p>
          <a:p>
            <a:r>
              <a:rPr lang="tr-TR" dirty="0"/>
              <a:t>&lt; 60 yaş hastalarda erken </a:t>
            </a:r>
            <a:r>
              <a:rPr lang="tr-TR" dirty="0" err="1"/>
              <a:t>vs</a:t>
            </a:r>
            <a:r>
              <a:rPr lang="tr-TR" dirty="0"/>
              <a:t> geç </a:t>
            </a:r>
            <a:r>
              <a:rPr lang="tr-TR" dirty="0" err="1"/>
              <a:t>allo</a:t>
            </a:r>
            <a:r>
              <a:rPr lang="tr-TR" dirty="0"/>
              <a:t>-KHN sonuçları benzer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232C0A1-EE93-F322-BE2E-07D7FA5E655B}"/>
              </a:ext>
            </a:extLst>
          </p:cNvPr>
          <p:cNvSpPr txBox="1"/>
          <p:nvPr/>
        </p:nvSpPr>
        <p:spPr>
          <a:xfrm>
            <a:off x="9539910" y="6402115"/>
            <a:ext cx="2034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Okada</a:t>
            </a:r>
            <a:r>
              <a:rPr lang="tr-TR" sz="1200" dirty="0"/>
              <a:t> Y, </a:t>
            </a:r>
            <a:r>
              <a:rPr lang="tr-TR" sz="1200" dirty="0" err="1"/>
              <a:t>Haematologica</a:t>
            </a:r>
            <a:r>
              <a:rPr lang="tr-TR" sz="1200" dirty="0"/>
              <a:t> 2024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7EBAD2-A693-61FC-627F-92184EBF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51" y="1498360"/>
            <a:ext cx="4978449" cy="45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9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82FB6-8FD1-40F5-0032-CEF92B7B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MF’te</a:t>
            </a:r>
            <a:r>
              <a:rPr lang="tr-TR" dirty="0"/>
              <a:t> Tedavi Değişikliği Zamanlaması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238AF8EE-7C9A-2967-F18C-7A13801A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87" y="2331260"/>
            <a:ext cx="4667003" cy="339621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7190B8A-9892-20F7-9C96-38DEE7F170E6}"/>
              </a:ext>
            </a:extLst>
          </p:cNvPr>
          <p:cNvSpPr txBox="1"/>
          <p:nvPr/>
        </p:nvSpPr>
        <p:spPr>
          <a:xfrm>
            <a:off x="1092530" y="1683205"/>
            <a:ext cx="96665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RUXOREL -MF çalışması; 6. ayda </a:t>
            </a:r>
            <a:r>
              <a:rPr lang="tr-TR" sz="2400" dirty="0" err="1"/>
              <a:t>Rux</a:t>
            </a:r>
            <a:r>
              <a:rPr lang="tr-TR" sz="2400" dirty="0"/>
              <a:t> tedavi cevabı (RR6) ve sağ kalım ilişkisi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428F127-296E-3FB7-2863-A6D8CB952E2B}"/>
                  </a:ext>
                </a:extLst>
              </p:cNvPr>
              <p:cNvSpPr txBox="1"/>
              <p:nvPr/>
            </p:nvSpPr>
            <p:spPr>
              <a:xfrm>
                <a:off x="1686296" y="5838450"/>
                <a:ext cx="939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6. Ayda </a:t>
                </a:r>
                <a:r>
                  <a:rPr lang="tr-TR" dirty="0" err="1"/>
                  <a:t>Rux</a:t>
                </a:r>
                <a:r>
                  <a:rPr lang="tr-TR" dirty="0"/>
                  <a:t> dozu &lt;20 mg </a:t>
                </a:r>
                <a:r>
                  <a:rPr lang="tr-TR" dirty="0" err="1"/>
                  <a:t>bid</a:t>
                </a:r>
                <a:r>
                  <a:rPr lang="tr-TR" dirty="0"/>
                  <a:t> olması, dalak boyutunda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tr-TR" sz="1800" dirty="0">
                    <a:effectLst/>
                    <a:latin typeface="AdvOT51434264"/>
                  </a:rPr>
                  <a:t>30</a:t>
                </a:r>
                <a:r>
                  <a:rPr lang="tr-TR" sz="1800" dirty="0">
                    <a:effectLst/>
                    <a:latin typeface="AdvOT958dcb08.B"/>
                  </a:rPr>
                  <a:t>% azalma </a:t>
                </a:r>
                <a:r>
                  <a:rPr lang="tr-TR" dirty="0"/>
                  <a:t>ve transfüzyon ihtiyacı sağ kalımı belirleyen değişkenler</a:t>
                </a:r>
              </a:p>
            </p:txBody>
          </p:sp>
        </mc:Choice>
        <mc:Fallback xmlns="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428F127-296E-3FB7-2863-A6D8CB95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6" y="5838450"/>
                <a:ext cx="9390329" cy="646331"/>
              </a:xfrm>
              <a:prstGeom prst="rect">
                <a:avLst/>
              </a:prstGeom>
              <a:blipFill>
                <a:blip r:embed="rId3"/>
                <a:stretch>
                  <a:fillRect l="-540" t="-3846" b="-13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tin kutusu 15">
            <a:extLst>
              <a:ext uri="{FF2B5EF4-FFF2-40B4-BE49-F238E27FC236}">
                <a16:creationId xmlns:a16="http://schemas.microsoft.com/office/drawing/2014/main" id="{333E3CF2-8A3B-719C-3AFC-99ACBC5B4F45}"/>
              </a:ext>
            </a:extLst>
          </p:cNvPr>
          <p:cNvSpPr txBox="1"/>
          <p:nvPr/>
        </p:nvSpPr>
        <p:spPr>
          <a:xfrm>
            <a:off x="308758" y="6466007"/>
            <a:ext cx="277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Maffioli</a:t>
            </a:r>
            <a:r>
              <a:rPr lang="tr-TR" sz="1400" dirty="0"/>
              <a:t> M, Blood </a:t>
            </a:r>
            <a:r>
              <a:rPr lang="tr-TR" sz="1400" dirty="0" err="1"/>
              <a:t>Adv</a:t>
            </a:r>
            <a:r>
              <a:rPr lang="tr-TR" sz="1400" dirty="0"/>
              <a:t> 6: 1855;2022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2134FFD-32CE-F9FE-4791-F571A96A092D}"/>
              </a:ext>
            </a:extLst>
          </p:cNvPr>
          <p:cNvSpPr txBox="1"/>
          <p:nvPr/>
        </p:nvSpPr>
        <p:spPr>
          <a:xfrm>
            <a:off x="8037095" y="2938726"/>
            <a:ext cx="370941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JAK inhibitörü kullanan yüksek risk</a:t>
            </a:r>
          </a:p>
          <a:p>
            <a:r>
              <a:rPr lang="tr-TR" dirty="0" err="1"/>
              <a:t>Tx</a:t>
            </a:r>
            <a:r>
              <a:rPr lang="tr-TR" dirty="0"/>
              <a:t> adayı hastalar tedavi 6. ay yanıtına </a:t>
            </a:r>
          </a:p>
          <a:p>
            <a:r>
              <a:rPr lang="tr-TR" dirty="0"/>
              <a:t>göre değerlendirilir</a:t>
            </a:r>
          </a:p>
        </p:txBody>
      </p:sp>
    </p:spTree>
    <p:extLst>
      <p:ext uri="{BB962C8B-B14F-4D97-AF65-F5344CB8AC3E}">
        <p14:creationId xmlns:p14="http://schemas.microsoft.com/office/powerpoint/2010/main" val="16723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ED82B97-73F1-AD80-D315-273FF926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05" y="361950"/>
            <a:ext cx="5380851" cy="11343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A1AC75A-4494-D38E-94AC-01104C2E22FF}"/>
              </a:ext>
            </a:extLst>
          </p:cNvPr>
          <p:cNvSpPr txBox="1"/>
          <p:nvPr/>
        </p:nvSpPr>
        <p:spPr>
          <a:xfrm>
            <a:off x="388505" y="1520453"/>
            <a:ext cx="294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Bone </a:t>
            </a:r>
            <a:r>
              <a:rPr lang="tr-TR" sz="1400" dirty="0" err="1"/>
              <a:t>Marrow</a:t>
            </a:r>
            <a:r>
              <a:rPr lang="tr-TR" sz="1400" dirty="0"/>
              <a:t> </a:t>
            </a:r>
            <a:r>
              <a:rPr lang="tr-TR" sz="1400" dirty="0" err="1"/>
              <a:t>Transplant</a:t>
            </a:r>
            <a:r>
              <a:rPr lang="tr-TR" sz="1400" dirty="0"/>
              <a:t> 2024;59:196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FC009A2-76FB-6EE4-1F93-3E56CF9CAF2D}"/>
              </a:ext>
            </a:extLst>
          </p:cNvPr>
          <p:cNvSpPr txBox="1"/>
          <p:nvPr/>
        </p:nvSpPr>
        <p:spPr>
          <a:xfrm>
            <a:off x="6641912" y="361950"/>
            <a:ext cx="51136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&lt;70 yaş</a:t>
            </a:r>
          </a:p>
          <a:p>
            <a:r>
              <a:rPr lang="tr-TR" dirty="0"/>
              <a:t>n=302 (DIPSS Int-1 n=126, Int-2 ve yüksek n=176)</a:t>
            </a:r>
          </a:p>
          <a:p>
            <a:r>
              <a:rPr lang="tr-TR" dirty="0"/>
              <a:t>2012-2017 yılları arasında </a:t>
            </a:r>
          </a:p>
          <a:p>
            <a:r>
              <a:rPr lang="tr-TR" dirty="0"/>
              <a:t>Kronik faz MPH-MF</a:t>
            </a:r>
          </a:p>
          <a:p>
            <a:r>
              <a:rPr lang="tr-TR" dirty="0"/>
              <a:t>Erken nakil; </a:t>
            </a:r>
            <a:r>
              <a:rPr lang="tr-TR" dirty="0" err="1"/>
              <a:t>JAKi</a:t>
            </a:r>
            <a:r>
              <a:rPr lang="tr-TR" dirty="0"/>
              <a:t> &lt; 6 ay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5075094-EC61-CA37-F34B-003831970FDD}"/>
              </a:ext>
            </a:extLst>
          </p:cNvPr>
          <p:cNvSpPr txBox="1"/>
          <p:nvPr/>
        </p:nvSpPr>
        <p:spPr>
          <a:xfrm>
            <a:off x="1200268" y="1987285"/>
            <a:ext cx="979146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/>
              <a:t>Sağ kalım eğrileri erken nakil </a:t>
            </a:r>
            <a:r>
              <a:rPr lang="tr-TR" sz="2400" dirty="0" err="1"/>
              <a:t>vs</a:t>
            </a:r>
            <a:r>
              <a:rPr lang="tr-TR" sz="2400" dirty="0"/>
              <a:t> </a:t>
            </a:r>
            <a:r>
              <a:rPr lang="tr-TR" sz="2400" dirty="0" err="1"/>
              <a:t>JAKi</a:t>
            </a:r>
            <a:r>
              <a:rPr lang="tr-TR" sz="2400" dirty="0"/>
              <a:t>; uzun dönem sağ kalım </a:t>
            </a:r>
            <a:r>
              <a:rPr lang="tr-TR" sz="2400" dirty="0" err="1"/>
              <a:t>JAKi</a:t>
            </a:r>
            <a:r>
              <a:rPr lang="tr-TR" sz="2400" dirty="0"/>
              <a:t> &gt; erken nakil</a:t>
            </a:r>
          </a:p>
          <a:p>
            <a:r>
              <a:rPr lang="tr-TR" sz="2400" dirty="0"/>
              <a:t>&gt;12 ay </a:t>
            </a:r>
            <a:r>
              <a:rPr lang="tr-TR" sz="2400" dirty="0" err="1"/>
              <a:t>JAKi</a:t>
            </a:r>
            <a:r>
              <a:rPr lang="tr-TR" sz="2400" dirty="0"/>
              <a:t> tedavi alan yüksek riskli hastalarda OS katkısı yok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9EDBE42-34F8-1A1B-FD0D-65BA532F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1" y="3573691"/>
            <a:ext cx="2125106" cy="2216755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1E90EF5-7173-9B30-2D17-5392F2FAF9E2}"/>
              </a:ext>
            </a:extLst>
          </p:cNvPr>
          <p:cNvSpPr txBox="1"/>
          <p:nvPr/>
        </p:nvSpPr>
        <p:spPr>
          <a:xfrm>
            <a:off x="971532" y="2914978"/>
            <a:ext cx="190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Genel hasta grubu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3840C4-7925-507D-3B6C-46E6D827C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16" y="3555631"/>
            <a:ext cx="2209580" cy="233886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D72F73A4-0B86-72F2-E216-025E385B793C}"/>
              </a:ext>
            </a:extLst>
          </p:cNvPr>
          <p:cNvSpPr txBox="1"/>
          <p:nvPr/>
        </p:nvSpPr>
        <p:spPr>
          <a:xfrm>
            <a:off x="3840828" y="2933038"/>
            <a:ext cx="120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DIPSS Int-1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15C60D27-EBC0-ED8D-2A26-EC92BC476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81" y="3555631"/>
            <a:ext cx="2265317" cy="2410450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535545DB-9EA9-372B-5787-BB5581157628}"/>
              </a:ext>
            </a:extLst>
          </p:cNvPr>
          <p:cNvSpPr txBox="1"/>
          <p:nvPr/>
        </p:nvSpPr>
        <p:spPr>
          <a:xfrm>
            <a:off x="6766737" y="2893339"/>
            <a:ext cx="254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DIPSS Int-2 ve yüksek risk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AC18E42F-722B-8D1D-E946-C8F02E127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254" y="3471789"/>
            <a:ext cx="2350339" cy="2410450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7AD88A3C-C9EF-D31F-4CC9-457FD6D0D385}"/>
              </a:ext>
            </a:extLst>
          </p:cNvPr>
          <p:cNvSpPr txBox="1"/>
          <p:nvPr/>
        </p:nvSpPr>
        <p:spPr>
          <a:xfrm>
            <a:off x="9678390" y="2893339"/>
            <a:ext cx="195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JAKi</a:t>
            </a:r>
            <a:r>
              <a:rPr lang="tr-TR" dirty="0"/>
              <a:t> ile </a:t>
            </a:r>
            <a:r>
              <a:rPr lang="tr-TR" dirty="0" err="1"/>
              <a:t>köprüleme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86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82FB6-8FD1-40F5-0032-CEF92B7B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err="1"/>
              <a:t>Myelofibroziste</a:t>
            </a:r>
            <a:r>
              <a:rPr lang="tr-TR" sz="3600" dirty="0"/>
              <a:t> Kime </a:t>
            </a:r>
            <a:r>
              <a:rPr lang="tr-TR" sz="3600" dirty="0" err="1"/>
              <a:t>Allo</a:t>
            </a:r>
            <a:r>
              <a:rPr lang="tr-TR" sz="3600" dirty="0"/>
              <a:t>-KHN Yapalım</a:t>
            </a:r>
            <a:br>
              <a:rPr lang="tr-TR" sz="3600" dirty="0"/>
            </a:br>
            <a:r>
              <a:rPr lang="tr-TR" sz="3600" dirty="0"/>
              <a:t> EBMT/ELN IWG Önerileri- </a:t>
            </a:r>
            <a:r>
              <a:rPr lang="tr-TR" sz="2000" b="1" i="1" dirty="0" err="1"/>
              <a:t>Lancet</a:t>
            </a:r>
            <a:r>
              <a:rPr lang="tr-TR" sz="2000" b="1" i="1" dirty="0"/>
              <a:t> </a:t>
            </a:r>
            <a:r>
              <a:rPr lang="tr-TR" sz="2000" b="1" i="1" dirty="0" err="1"/>
              <a:t>Haematol</a:t>
            </a:r>
            <a:r>
              <a:rPr lang="tr-TR" sz="2000" b="1" i="1" dirty="0"/>
              <a:t> 2024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2BE98B9-D75E-763A-1066-495C5146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1508632"/>
            <a:ext cx="5282184" cy="481901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DIPSS Int-2 veya yüksek risk</a:t>
            </a:r>
          </a:p>
          <a:p>
            <a:r>
              <a:rPr lang="tr-TR" dirty="0"/>
              <a:t>MIPSS-70 veya MIPSS-70 </a:t>
            </a:r>
            <a:r>
              <a:rPr lang="tr-TR" dirty="0" err="1"/>
              <a:t>plus</a:t>
            </a:r>
            <a:r>
              <a:rPr lang="tr-TR" dirty="0"/>
              <a:t> yüksek risk</a:t>
            </a:r>
          </a:p>
          <a:p>
            <a:r>
              <a:rPr lang="tr-TR" dirty="0"/>
              <a:t>MYSEC-PM Int-2 veya yüksek risk</a:t>
            </a:r>
          </a:p>
          <a:p>
            <a:r>
              <a:rPr lang="tr-TR" dirty="0" err="1"/>
              <a:t>Myelofibrozis</a:t>
            </a:r>
            <a:r>
              <a:rPr lang="tr-TR" dirty="0"/>
              <a:t> </a:t>
            </a:r>
            <a:r>
              <a:rPr lang="tr-TR" dirty="0" err="1"/>
              <a:t>transplant</a:t>
            </a:r>
            <a:r>
              <a:rPr lang="tr-TR" dirty="0"/>
              <a:t> skoru (MTSS) düşük-orta risk</a:t>
            </a:r>
          </a:p>
          <a:p>
            <a:r>
              <a:rPr lang="tr-TR" dirty="0"/>
              <a:t>DIPSS Int-1 &lt;65 yaş hasta</a:t>
            </a:r>
          </a:p>
          <a:p>
            <a:pPr lvl="1"/>
            <a:r>
              <a:rPr lang="tr-TR" dirty="0"/>
              <a:t>Dirençli transfüzyon bağımlı anemi</a:t>
            </a:r>
          </a:p>
          <a:p>
            <a:pPr lvl="1"/>
            <a:r>
              <a:rPr lang="tr-TR" dirty="0" err="1"/>
              <a:t>Perifer</a:t>
            </a:r>
            <a:r>
              <a:rPr lang="tr-TR" dirty="0"/>
              <a:t> kan </a:t>
            </a:r>
            <a:r>
              <a:rPr lang="tr-TR" dirty="0" err="1"/>
              <a:t>blast</a:t>
            </a:r>
            <a:r>
              <a:rPr lang="tr-TR" dirty="0"/>
              <a:t> oranı &gt;%2</a:t>
            </a:r>
          </a:p>
          <a:p>
            <a:pPr lvl="1"/>
            <a:r>
              <a:rPr lang="tr-TR" dirty="0"/>
              <a:t>Kötü risk </a:t>
            </a:r>
            <a:r>
              <a:rPr lang="tr-TR" dirty="0" err="1"/>
              <a:t>sitogenetik</a:t>
            </a:r>
            <a:r>
              <a:rPr lang="tr-TR" dirty="0"/>
              <a:t> özellik varlığı</a:t>
            </a:r>
          </a:p>
          <a:p>
            <a:r>
              <a:rPr lang="tr-TR" dirty="0"/>
              <a:t>DIPSS Int-1 veya MIPSS/MIPSS70 orta risk ve MTSS düşük risk</a:t>
            </a:r>
          </a:p>
          <a:p>
            <a:pPr lvl="1"/>
            <a:r>
              <a:rPr lang="tr-TR" dirty="0"/>
              <a:t>Hasta tercihi</a:t>
            </a:r>
          </a:p>
          <a:p>
            <a:pPr lvl="1"/>
            <a:r>
              <a:rPr lang="tr-TR" dirty="0"/>
              <a:t>Mevcut tedavi seçenekleri</a:t>
            </a:r>
          </a:p>
          <a:p>
            <a:pPr lvl="1"/>
            <a:r>
              <a:rPr lang="tr-TR" dirty="0"/>
              <a:t>Eşlik eden genetik risk faktörleri; </a:t>
            </a:r>
            <a:r>
              <a:rPr lang="tr-TR" i="1" dirty="0"/>
              <a:t>TP53</a:t>
            </a:r>
            <a:r>
              <a:rPr lang="tr-TR" dirty="0"/>
              <a:t> mutasyonu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731E74-8BDF-3B66-C966-4A2ED669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795526"/>
            <a:ext cx="5219700" cy="39497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E83C013-E419-AFA3-EE91-6D6991824BFF}"/>
              </a:ext>
            </a:extLst>
          </p:cNvPr>
          <p:cNvSpPr txBox="1"/>
          <p:nvPr/>
        </p:nvSpPr>
        <p:spPr>
          <a:xfrm>
            <a:off x="9743694" y="6297168"/>
            <a:ext cx="2076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Savani</a:t>
            </a:r>
            <a:r>
              <a:rPr lang="tr-TR" sz="1200" dirty="0"/>
              <a:t> M, </a:t>
            </a:r>
            <a:r>
              <a:rPr lang="tr-TR" sz="1200" dirty="0" err="1"/>
              <a:t>Br</a:t>
            </a:r>
            <a:r>
              <a:rPr lang="tr-TR" sz="1200" dirty="0"/>
              <a:t> J </a:t>
            </a:r>
            <a:r>
              <a:rPr lang="tr-TR" sz="1200" dirty="0" err="1"/>
              <a:t>Haematol</a:t>
            </a:r>
            <a:r>
              <a:rPr lang="tr-TR" sz="12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33833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21A303-F69A-CF73-99C0-1804A87E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62112" cy="86990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/>
              <a:t>AHKN öncesi eşlik eden </a:t>
            </a:r>
            <a:r>
              <a:rPr lang="tr-TR" sz="3600" b="1" dirty="0" err="1"/>
              <a:t>splenomegali</a:t>
            </a:r>
            <a:r>
              <a:rPr lang="tr-TR" sz="3600" b="1" dirty="0"/>
              <a:t> ve </a:t>
            </a:r>
            <a:r>
              <a:rPr lang="tr-TR" sz="3600" b="1" dirty="0" err="1"/>
              <a:t>splenektominin</a:t>
            </a:r>
            <a:r>
              <a:rPr lang="tr-TR" sz="3600" b="1" dirty="0"/>
              <a:t> nakil sonuçları üzerine etkisi; EBMT geriye dönük analizi (n=1195)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D4BAD59-A097-EE86-98D3-3A9A8A92DE66}"/>
              </a:ext>
            </a:extLst>
          </p:cNvPr>
          <p:cNvSpPr txBox="1"/>
          <p:nvPr/>
        </p:nvSpPr>
        <p:spPr>
          <a:xfrm>
            <a:off x="391886" y="6308209"/>
            <a:ext cx="218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Polverelli</a:t>
            </a:r>
            <a:r>
              <a:rPr lang="tr-TR" sz="1200" dirty="0"/>
              <a:t> N; </a:t>
            </a:r>
            <a:r>
              <a:rPr lang="tr-TR" sz="1200" dirty="0" err="1"/>
              <a:t>Am</a:t>
            </a:r>
            <a:r>
              <a:rPr lang="tr-TR" sz="1200" dirty="0"/>
              <a:t> J </a:t>
            </a:r>
            <a:r>
              <a:rPr lang="tr-TR" sz="1200" dirty="0" err="1"/>
              <a:t>Hematol</a:t>
            </a:r>
            <a:r>
              <a:rPr lang="tr-TR" sz="1200" dirty="0"/>
              <a:t> 2021</a:t>
            </a:r>
          </a:p>
        </p:txBody>
      </p:sp>
      <p:pic>
        <p:nvPicPr>
          <p:cNvPr id="4098" name="Picture 2" descr="Details are in the caption following the image">
            <a:extLst>
              <a:ext uri="{FF2B5EF4-FFF2-40B4-BE49-F238E27FC236}">
                <a16:creationId xmlns:a16="http://schemas.microsoft.com/office/drawing/2014/main" id="{CB0199A7-C78D-CCB2-187D-F39A598A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0" y="1474129"/>
            <a:ext cx="5944605" cy="33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C8574B5-07FB-8EE6-49C9-AB26D275A862}"/>
              </a:ext>
            </a:extLst>
          </p:cNvPr>
          <p:cNvCxnSpPr/>
          <p:nvPr/>
        </p:nvCxnSpPr>
        <p:spPr>
          <a:xfrm>
            <a:off x="6770976" y="1690937"/>
            <a:ext cx="38001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E8476AB-C233-0A55-9FD1-133DDB43D018}"/>
              </a:ext>
            </a:extLst>
          </p:cNvPr>
          <p:cNvSpPr txBox="1"/>
          <p:nvPr/>
        </p:nvSpPr>
        <p:spPr>
          <a:xfrm>
            <a:off x="7283685" y="1512533"/>
            <a:ext cx="1095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Splenektomi</a:t>
            </a:r>
            <a:endParaRPr lang="tr-TR" sz="1400" dirty="0"/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6A90F350-4CAE-52DD-D559-78D56119E2B4}"/>
              </a:ext>
            </a:extLst>
          </p:cNvPr>
          <p:cNvCxnSpPr/>
          <p:nvPr/>
        </p:nvCxnSpPr>
        <p:spPr>
          <a:xfrm>
            <a:off x="6770976" y="2140211"/>
            <a:ext cx="3800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2FDA45B-48C9-DA8B-36AA-980B94927A30}"/>
              </a:ext>
            </a:extLst>
          </p:cNvPr>
          <p:cNvSpPr txBox="1"/>
          <p:nvPr/>
        </p:nvSpPr>
        <p:spPr>
          <a:xfrm>
            <a:off x="7297275" y="1986323"/>
            <a:ext cx="185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Splenektomi</a:t>
            </a:r>
            <a:r>
              <a:rPr lang="tr-TR" sz="1400" dirty="0"/>
              <a:t> yok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F4C4373F-219D-F054-0717-9671F5A784B6}"/>
              </a:ext>
            </a:extLst>
          </p:cNvPr>
          <p:cNvCxnSpPr/>
          <p:nvPr/>
        </p:nvCxnSpPr>
        <p:spPr>
          <a:xfrm>
            <a:off x="6884734" y="3148072"/>
            <a:ext cx="3800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1A5FA49A-B425-EA01-06BD-DC8718AE17FC}"/>
                  </a:ext>
                </a:extLst>
              </p:cNvPr>
              <p:cNvSpPr txBox="1"/>
              <p:nvPr/>
            </p:nvSpPr>
            <p:spPr>
              <a:xfrm>
                <a:off x="7297275" y="2980540"/>
                <a:ext cx="1658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/>
                  <a:t>Dalak kot altı </a:t>
                </a:r>
                <a14:m>
                  <m:oMath xmlns:m="http://schemas.openxmlformats.org/officeDocument/2006/math">
                    <m:r>
                      <a:rPr lang="tr-T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tr-TR" sz="1400" dirty="0"/>
                  <a:t>5 cm</a:t>
                </a:r>
              </a:p>
            </p:txBody>
          </p:sp>
        </mc:Choice>
        <mc:Fallback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1A5FA49A-B425-EA01-06BD-DC8718AE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75" y="2980540"/>
                <a:ext cx="1658211" cy="307777"/>
              </a:xfrm>
              <a:prstGeom prst="rect">
                <a:avLst/>
              </a:prstGeom>
              <a:blipFill>
                <a:blip r:embed="rId4"/>
                <a:stretch>
                  <a:fillRect l="-758" t="-4000" b="-2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2DA33992-0176-930A-20A5-F370F1D802CB}"/>
              </a:ext>
            </a:extLst>
          </p:cNvPr>
          <p:cNvCxnSpPr/>
          <p:nvPr/>
        </p:nvCxnSpPr>
        <p:spPr>
          <a:xfrm>
            <a:off x="6884734" y="3886861"/>
            <a:ext cx="38001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EDE3C0A-EE02-1F17-2419-B8FF3D478F38}"/>
              </a:ext>
            </a:extLst>
          </p:cNvPr>
          <p:cNvCxnSpPr/>
          <p:nvPr/>
        </p:nvCxnSpPr>
        <p:spPr>
          <a:xfrm>
            <a:off x="6884734" y="3504833"/>
            <a:ext cx="38001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AC100F0-B1C8-576D-5D7A-37FD9908505F}"/>
              </a:ext>
            </a:extLst>
          </p:cNvPr>
          <p:cNvSpPr txBox="1"/>
          <p:nvPr/>
        </p:nvSpPr>
        <p:spPr>
          <a:xfrm>
            <a:off x="7297275" y="3350945"/>
            <a:ext cx="2208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Dalak kot altı 5-14 cm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056AE27-F273-BE8A-4EEF-542246A6B48F}"/>
                  </a:ext>
                </a:extLst>
              </p:cNvPr>
              <p:cNvSpPr txBox="1"/>
              <p:nvPr/>
            </p:nvSpPr>
            <p:spPr>
              <a:xfrm>
                <a:off x="7344506" y="3732973"/>
                <a:ext cx="1757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dirty="0"/>
                  <a:t>Dalak kot altı</a:t>
                </a:r>
                <a14:m>
                  <m:oMath xmlns:m="http://schemas.openxmlformats.org/officeDocument/2006/math">
                    <m:r>
                      <a:rPr lang="tr-T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tr-TR" sz="1400" dirty="0"/>
                  <a:t> </a:t>
                </a:r>
                <a14:m>
                  <m:oMath xmlns:m="http://schemas.openxmlformats.org/officeDocument/2006/math"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1400" dirty="0"/>
                  <a:t>5 cm</a:t>
                </a:r>
              </a:p>
            </p:txBody>
          </p:sp>
        </mc:Choice>
        <mc:Fallback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056AE27-F273-BE8A-4EEF-542246A6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06" y="3732973"/>
                <a:ext cx="1757597" cy="307777"/>
              </a:xfrm>
              <a:prstGeom prst="rect">
                <a:avLst/>
              </a:prstGeom>
              <a:blipFill>
                <a:blip r:embed="rId5"/>
                <a:stretch>
                  <a:fillRect l="-1439" r="-719" b="-192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etin kutusu 21">
            <a:extLst>
              <a:ext uri="{FF2B5EF4-FFF2-40B4-BE49-F238E27FC236}">
                <a16:creationId xmlns:a16="http://schemas.microsoft.com/office/drawing/2014/main" id="{5FD60C76-B362-B311-8ECE-AB4A88AF596D}"/>
              </a:ext>
            </a:extLst>
          </p:cNvPr>
          <p:cNvSpPr txBox="1"/>
          <p:nvPr/>
        </p:nvSpPr>
        <p:spPr>
          <a:xfrm>
            <a:off x="1254826" y="1690937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P=0.563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8B4B5A0-BBD4-E345-8411-FB6E6B7DFF38}"/>
              </a:ext>
            </a:extLst>
          </p:cNvPr>
          <p:cNvSpPr txBox="1"/>
          <p:nvPr/>
        </p:nvSpPr>
        <p:spPr>
          <a:xfrm>
            <a:off x="3042664" y="169093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P=0.04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DC7395F-9F22-67D4-AFBD-722A1376C8CF}"/>
              </a:ext>
            </a:extLst>
          </p:cNvPr>
          <p:cNvSpPr txBox="1"/>
          <p:nvPr/>
        </p:nvSpPr>
        <p:spPr>
          <a:xfrm>
            <a:off x="4980655" y="167119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P=0.02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74ADDA2B-BB59-6735-4854-A40BA34E29A0}"/>
              </a:ext>
            </a:extLst>
          </p:cNvPr>
          <p:cNvSpPr txBox="1"/>
          <p:nvPr/>
        </p:nvSpPr>
        <p:spPr>
          <a:xfrm>
            <a:off x="957894" y="422096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P=0.034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3447DB5-740A-C98A-C1AA-B62473C75CF6}"/>
              </a:ext>
            </a:extLst>
          </p:cNvPr>
          <p:cNvSpPr txBox="1"/>
          <p:nvPr/>
        </p:nvSpPr>
        <p:spPr>
          <a:xfrm>
            <a:off x="2990400" y="3440633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P=0.05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3F3089F-C8F7-B959-11E9-EEEAE5C4467F}"/>
              </a:ext>
            </a:extLst>
          </p:cNvPr>
          <p:cNvSpPr txBox="1"/>
          <p:nvPr/>
        </p:nvSpPr>
        <p:spPr>
          <a:xfrm>
            <a:off x="5085475" y="3429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P=0.32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5DB35FEF-58B7-9EFB-2EA9-306254FAD18E}"/>
                  </a:ext>
                </a:extLst>
              </p:cNvPr>
              <p:cNvSpPr txBox="1"/>
              <p:nvPr/>
            </p:nvSpPr>
            <p:spPr>
              <a:xfrm>
                <a:off x="6884734" y="4221201"/>
                <a:ext cx="4671896" cy="208695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dirty="0"/>
                  <a:t>Ortanca takip süresi 55.3 ay (35.6- 83.3 ay)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dirty="0" err="1"/>
                  <a:t>Splenektomi</a:t>
                </a:r>
                <a:r>
                  <a:rPr lang="tr-TR" dirty="0"/>
                  <a:t> sıklığı RUX ile azalıyor %16.9</a:t>
                </a:r>
                <a:r>
                  <a:rPr lang="tr-TR" dirty="0">
                    <a:sym typeface="Wingdings" pitchFamily="2" charset="2"/>
                  </a:rPr>
                  <a:t> %14.1</a:t>
                </a:r>
                <a:endParaRPr lang="tr-TR" dirty="0"/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dirty="0" err="1"/>
                  <a:t>Splenektomi</a:t>
                </a:r>
                <a:r>
                  <a:rPr lang="tr-TR" dirty="0"/>
                  <a:t> ile NRM azalırken, </a:t>
                </a:r>
                <a:r>
                  <a:rPr lang="tr-TR" dirty="0" err="1"/>
                  <a:t>nüks</a:t>
                </a:r>
                <a:r>
                  <a:rPr lang="tr-TR" dirty="0"/>
                  <a:t> sıklığı artıyor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dirty="0"/>
                  <a:t>Dalak </a:t>
                </a:r>
                <a14:m>
                  <m:oMath xmlns:m="http://schemas.openxmlformats.org/officeDocument/2006/math"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tr-TR" dirty="0"/>
                  <a:t>15 cm’de </a:t>
                </a:r>
                <a:r>
                  <a:rPr lang="tr-TR" dirty="0" err="1"/>
                  <a:t>splenektomi</a:t>
                </a:r>
                <a:r>
                  <a:rPr lang="tr-TR" dirty="0"/>
                  <a:t> sağ kalım üzerinde etkili, </a:t>
                </a:r>
                <a:r>
                  <a:rPr lang="tr-TR" dirty="0" err="1"/>
                  <a:t>nüks</a:t>
                </a:r>
                <a:r>
                  <a:rPr lang="tr-TR" dirty="0"/>
                  <a:t> riski benzer</a:t>
                </a:r>
              </a:p>
            </p:txBody>
          </p:sp>
        </mc:Choice>
        <mc:Fallback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5DB35FEF-58B7-9EFB-2EA9-306254FA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34" y="4221201"/>
                <a:ext cx="4671896" cy="2086953"/>
              </a:xfrm>
              <a:prstGeom prst="rect">
                <a:avLst/>
              </a:prstGeom>
              <a:blipFill>
                <a:blip r:embed="rId6"/>
                <a:stretch>
                  <a:fillRect l="-541" t="-1205" b="-6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1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8F47B3-75FC-C8E4-D414-B843A521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1" y="380052"/>
            <a:ext cx="10407315" cy="60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1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AECDCD-D26C-A1B2-3A68-E816508D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4"/>
          </a:xfrm>
        </p:spPr>
        <p:txBody>
          <a:bodyPr/>
          <a:lstStyle/>
          <a:p>
            <a:pPr algn="ctr"/>
            <a:r>
              <a:rPr lang="tr-TR" dirty="0" err="1"/>
              <a:t>Allo</a:t>
            </a:r>
            <a:r>
              <a:rPr lang="tr-TR" dirty="0"/>
              <a:t>-KHN Öncesi Tedavi Yaklaşımı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338EA-2FA5-5D12-C053-4CB20CA5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380457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JAK inhibitörleri 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Sitokin</a:t>
            </a:r>
            <a:r>
              <a:rPr lang="tr-TR" dirty="0"/>
              <a:t> </a:t>
            </a:r>
            <a:r>
              <a:rPr lang="tr-TR" dirty="0" err="1"/>
              <a:t>rebound</a:t>
            </a:r>
            <a:r>
              <a:rPr lang="tr-TR" dirty="0"/>
              <a:t> sendromunu azaltmak için hazırlık rejimi başlanmadan önce veya hemen sonrasında azaltılarak kesilmeli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Perifer</a:t>
            </a:r>
            <a:r>
              <a:rPr lang="tr-TR" dirty="0"/>
              <a:t> kanda &gt;%10 </a:t>
            </a:r>
            <a:r>
              <a:rPr lang="tr-TR" dirty="0" err="1"/>
              <a:t>blast</a:t>
            </a:r>
            <a:r>
              <a:rPr lang="tr-TR" dirty="0"/>
              <a:t> olması, </a:t>
            </a:r>
            <a:r>
              <a:rPr lang="tr-TR" dirty="0" err="1"/>
              <a:t>akselere</a:t>
            </a:r>
            <a:r>
              <a:rPr lang="tr-TR" dirty="0"/>
              <a:t> faz veya </a:t>
            </a:r>
            <a:r>
              <a:rPr lang="tr-TR" dirty="0" err="1"/>
              <a:t>blastik</a:t>
            </a:r>
            <a:r>
              <a:rPr lang="tr-TR" dirty="0"/>
              <a:t> faz; uygun tedavi sonrası </a:t>
            </a:r>
            <a:r>
              <a:rPr lang="tr-TR" dirty="0" err="1"/>
              <a:t>allo</a:t>
            </a:r>
            <a:r>
              <a:rPr lang="tr-TR" dirty="0"/>
              <a:t>-KHN uygulanabilir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Perifer</a:t>
            </a:r>
            <a:r>
              <a:rPr lang="tr-TR" dirty="0"/>
              <a:t> kanda &lt;%10 </a:t>
            </a:r>
            <a:r>
              <a:rPr lang="tr-TR" dirty="0" err="1"/>
              <a:t>blast</a:t>
            </a:r>
            <a:r>
              <a:rPr lang="tr-TR" dirty="0"/>
              <a:t> kronik faz hastalıkta ek tedavi olmadan </a:t>
            </a:r>
            <a:r>
              <a:rPr lang="tr-TR" dirty="0" err="1"/>
              <a:t>allo</a:t>
            </a:r>
            <a:r>
              <a:rPr lang="tr-TR" dirty="0"/>
              <a:t>-KHN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78820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EEAE6C3-57B4-5904-AB8F-5F0E4DCD9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9" y="339436"/>
            <a:ext cx="5413958" cy="153686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7BA567F-A7E3-E56C-ACB1-CF6A3DCAD73D}"/>
              </a:ext>
            </a:extLst>
          </p:cNvPr>
          <p:cNvSpPr txBox="1"/>
          <p:nvPr/>
        </p:nvSpPr>
        <p:spPr>
          <a:xfrm>
            <a:off x="261751" y="1971304"/>
            <a:ext cx="58046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EBMT CMWP çok merkezli geriye dönük analizi</a:t>
            </a:r>
          </a:p>
          <a:p>
            <a:r>
              <a:rPr lang="tr-TR" sz="1600" dirty="0"/>
              <a:t>Ortanca takip süresi 46 ay (2-197 ay)</a:t>
            </a:r>
          </a:p>
          <a:p>
            <a:r>
              <a:rPr lang="tr-TR" sz="1600" b="1" u="sng" dirty="0">
                <a:solidFill>
                  <a:srgbClr val="FF0000"/>
                </a:solidFill>
              </a:rPr>
              <a:t>Dahil olma ölçütleri</a:t>
            </a:r>
          </a:p>
          <a:p>
            <a:pPr marL="342900" indent="-342900">
              <a:buAutoNum type="arabicParenBoth"/>
            </a:pPr>
            <a:r>
              <a:rPr lang="tr-TR" sz="1600" dirty="0">
                <a:effectLst/>
                <a:latin typeface="AdvOT46dcae81"/>
              </a:rPr>
              <a:t>Ocak 2000- Aralık 2016 arası </a:t>
            </a:r>
            <a:r>
              <a:rPr lang="tr-TR" sz="1600" dirty="0" err="1">
                <a:effectLst/>
                <a:latin typeface="AdvOT46dcae81"/>
              </a:rPr>
              <a:t>primer</a:t>
            </a:r>
            <a:r>
              <a:rPr lang="tr-TR" sz="1600" dirty="0">
                <a:effectLst/>
                <a:latin typeface="AdvOT46dcae81"/>
              </a:rPr>
              <a:t>/</a:t>
            </a:r>
            <a:r>
              <a:rPr lang="tr-TR" sz="1600" dirty="0" err="1">
                <a:effectLst/>
                <a:latin typeface="AdvOT46dcae81"/>
              </a:rPr>
              <a:t>sekonder</a:t>
            </a:r>
            <a:r>
              <a:rPr lang="tr-TR" sz="1600" dirty="0">
                <a:effectLst/>
                <a:latin typeface="AdvOT46dcae81"/>
              </a:rPr>
              <a:t> MF ilk </a:t>
            </a:r>
            <a:r>
              <a:rPr lang="tr-TR" sz="1600" dirty="0" err="1">
                <a:effectLst/>
                <a:latin typeface="AdvOT46dcae81"/>
              </a:rPr>
              <a:t>alloKHN</a:t>
            </a:r>
            <a:endParaRPr lang="tr-TR" sz="1600" dirty="0">
              <a:effectLst/>
              <a:latin typeface="AdvOT46dcae81"/>
            </a:endParaRPr>
          </a:p>
          <a:p>
            <a:pPr marL="342900" indent="-342900">
              <a:buAutoNum type="arabicParenBoth"/>
            </a:pPr>
            <a:r>
              <a:rPr lang="tr-TR" sz="1600" dirty="0">
                <a:effectLst/>
                <a:latin typeface="AdvOT46dcae81"/>
              </a:rPr>
              <a:t> Yaş</a:t>
            </a:r>
            <a:r>
              <a:rPr lang="tr-TR" sz="1600" dirty="0">
                <a:effectLst/>
                <a:latin typeface="AdvOT46dcae81+22"/>
              </a:rPr>
              <a:t>≥</a:t>
            </a:r>
            <a:r>
              <a:rPr lang="tr-TR" sz="1600" dirty="0">
                <a:effectLst/>
                <a:latin typeface="AdvOT46dcae81"/>
              </a:rPr>
              <a:t>18</a:t>
            </a:r>
          </a:p>
          <a:p>
            <a:pPr marL="342900" indent="-342900">
              <a:buAutoNum type="arabicParenBoth"/>
            </a:pPr>
            <a:r>
              <a:rPr lang="tr-TR" sz="1600" dirty="0">
                <a:effectLst/>
                <a:latin typeface="AdvOT46dcae81"/>
              </a:rPr>
              <a:t>HLA tam uyumlu kardeş (n=247) veya akraba dışı </a:t>
            </a:r>
            <a:r>
              <a:rPr lang="tr-TR" sz="1600" dirty="0" err="1">
                <a:effectLst/>
                <a:latin typeface="AdvOT46dcae81"/>
              </a:rPr>
              <a:t>donor</a:t>
            </a:r>
            <a:r>
              <a:rPr lang="tr-TR" sz="1600" dirty="0">
                <a:effectLst/>
                <a:latin typeface="AdvOT46dcae81"/>
              </a:rPr>
              <a:t> (n=408)</a:t>
            </a:r>
            <a:endParaRPr lang="tr-TR" sz="1600" dirty="0">
              <a:latin typeface="AdvOT46dcae81"/>
            </a:endParaRPr>
          </a:p>
          <a:p>
            <a:pPr marL="342900" indent="-342900">
              <a:buAutoNum type="arabicParenBoth"/>
            </a:pPr>
            <a:r>
              <a:rPr lang="tr-TR" sz="1600" dirty="0">
                <a:effectLst/>
                <a:latin typeface="AdvOT46dcae81"/>
              </a:rPr>
              <a:t>RIC hazırlık rejimi (</a:t>
            </a:r>
            <a:r>
              <a:rPr lang="tr-TR" sz="1600" dirty="0" err="1">
                <a:effectLst/>
                <a:latin typeface="AdvOT46dcae81+fb"/>
              </a:rPr>
              <a:t>Flu</a:t>
            </a:r>
            <a:r>
              <a:rPr lang="tr-TR" sz="1600" dirty="0">
                <a:effectLst/>
                <a:latin typeface="AdvOT46dcae81+fb"/>
              </a:rPr>
              <a:t>/</a:t>
            </a:r>
            <a:r>
              <a:rPr lang="tr-TR" sz="1600" dirty="0" err="1">
                <a:effectLst/>
                <a:latin typeface="AdvOT46dcae81+fb"/>
              </a:rPr>
              <a:t>Mel</a:t>
            </a:r>
            <a:r>
              <a:rPr lang="tr-TR" sz="1600" dirty="0">
                <a:effectLst/>
                <a:latin typeface="AdvOT46dcae81+fb"/>
              </a:rPr>
              <a:t> veya </a:t>
            </a:r>
            <a:r>
              <a:rPr lang="tr-TR" sz="1600" dirty="0" err="1">
                <a:effectLst/>
                <a:latin typeface="AdvOT46dcae81+fb"/>
              </a:rPr>
              <a:t>FluBu</a:t>
            </a:r>
            <a:r>
              <a:rPr lang="tr-TR" sz="1600" dirty="0">
                <a:effectLst/>
                <a:latin typeface="AdvOT46dcae81"/>
              </a:rPr>
              <a:t>)</a:t>
            </a:r>
          </a:p>
          <a:p>
            <a:pPr marL="342900" indent="-342900">
              <a:buAutoNum type="arabicParenBoth"/>
            </a:pPr>
            <a:r>
              <a:rPr lang="tr-TR" sz="1600" dirty="0" err="1">
                <a:latin typeface="AdvOT46dcae81"/>
              </a:rPr>
              <a:t>Periferik</a:t>
            </a:r>
            <a:r>
              <a:rPr lang="tr-TR" sz="1600" dirty="0">
                <a:latin typeface="AdvOT46dcae81"/>
              </a:rPr>
              <a:t> KHN</a:t>
            </a:r>
          </a:p>
          <a:p>
            <a:pPr marL="342900" indent="-342900">
              <a:buAutoNum type="arabicParenBoth"/>
            </a:pPr>
            <a:r>
              <a:rPr lang="tr-TR" sz="1600" dirty="0">
                <a:effectLst/>
                <a:latin typeface="AdvOT46dcae81"/>
              </a:rPr>
              <a:t>CD34 </a:t>
            </a:r>
            <a:r>
              <a:rPr lang="tr-TR" sz="1600" dirty="0">
                <a:effectLst/>
                <a:latin typeface="AdvTTab7e17fd"/>
              </a:rPr>
              <a:t>+ </a:t>
            </a:r>
            <a:r>
              <a:rPr lang="tr-TR" sz="1600" dirty="0">
                <a:effectLst/>
                <a:latin typeface="AdvOT46dcae81"/>
              </a:rPr>
              <a:t>hücre sayısı bilinen nakiller.</a:t>
            </a:r>
          </a:p>
          <a:p>
            <a:r>
              <a:rPr lang="tr-TR" sz="1600" b="1" u="sng" dirty="0">
                <a:solidFill>
                  <a:srgbClr val="FF0000"/>
                </a:solidFill>
                <a:latin typeface="AdvOT46dcae81"/>
              </a:rPr>
              <a:t>Dışlama ölçütleri</a:t>
            </a:r>
          </a:p>
          <a:p>
            <a:pPr marL="342900" indent="-342900">
              <a:buAutoNum type="arabicParenBoth"/>
            </a:pPr>
            <a:r>
              <a:rPr lang="tr-TR" sz="1600" dirty="0" err="1">
                <a:effectLst/>
                <a:latin typeface="AdvOT46dcae81"/>
              </a:rPr>
              <a:t>Haploidentik</a:t>
            </a:r>
            <a:r>
              <a:rPr lang="tr-TR" sz="1600" dirty="0">
                <a:effectLst/>
                <a:latin typeface="AdvOT46dcae81"/>
              </a:rPr>
              <a:t> AKHN</a:t>
            </a:r>
          </a:p>
          <a:p>
            <a:pPr marL="342900" indent="-342900">
              <a:buAutoNum type="arabicParenBoth"/>
            </a:pPr>
            <a:r>
              <a:rPr lang="tr-TR" sz="1600" dirty="0" err="1">
                <a:effectLst/>
                <a:latin typeface="AdvOT46dcae81"/>
              </a:rPr>
              <a:t>Ex</a:t>
            </a:r>
            <a:r>
              <a:rPr lang="tr-TR" sz="1600" dirty="0">
                <a:effectLst/>
                <a:latin typeface="AdvOT46dcae81"/>
              </a:rPr>
              <a:t> </a:t>
            </a:r>
            <a:r>
              <a:rPr lang="tr-TR" sz="1600" dirty="0" err="1">
                <a:effectLst/>
                <a:latin typeface="AdvOT46dcae81"/>
              </a:rPr>
              <a:t>vivo</a:t>
            </a:r>
            <a:r>
              <a:rPr lang="tr-TR" sz="1600" dirty="0">
                <a:effectLst/>
                <a:latin typeface="AdvOT46dcae81"/>
              </a:rPr>
              <a:t> T hücre </a:t>
            </a:r>
            <a:r>
              <a:rPr lang="tr-TR" sz="1600" dirty="0" err="1">
                <a:effectLst/>
                <a:latin typeface="AdvOT46dcae81"/>
              </a:rPr>
              <a:t>deplesyonu</a:t>
            </a:r>
            <a:endParaRPr lang="tr-TR" sz="1600" dirty="0">
              <a:effectLst/>
              <a:latin typeface="AdvOT46dcae81"/>
            </a:endParaRPr>
          </a:p>
          <a:p>
            <a:pPr marL="342900" indent="-342900">
              <a:buAutoNum type="arabicParenBoth"/>
            </a:pPr>
            <a:r>
              <a:rPr lang="tr-TR" sz="1600" dirty="0" err="1">
                <a:effectLst/>
                <a:latin typeface="AdvOT46dcae81"/>
              </a:rPr>
              <a:t>GvHH</a:t>
            </a:r>
            <a:r>
              <a:rPr lang="tr-TR" sz="1600" dirty="0">
                <a:effectLst/>
                <a:latin typeface="AdvOT46dcae81"/>
              </a:rPr>
              <a:t> </a:t>
            </a:r>
            <a:r>
              <a:rPr lang="tr-TR" sz="1600" dirty="0" err="1">
                <a:effectLst/>
                <a:latin typeface="AdvOT46dcae81"/>
              </a:rPr>
              <a:t>proflaksi</a:t>
            </a:r>
            <a:r>
              <a:rPr lang="tr-TR" sz="1600" dirty="0">
                <a:effectLst/>
                <a:latin typeface="AdvOT46dcae81"/>
              </a:rPr>
              <a:t> için </a:t>
            </a:r>
            <a:r>
              <a:rPr lang="tr-TR" sz="1600" dirty="0" err="1">
                <a:effectLst/>
                <a:latin typeface="AdvOT46dcae81"/>
              </a:rPr>
              <a:t>PTCy</a:t>
            </a:r>
            <a:r>
              <a:rPr lang="tr-TR" sz="1600" dirty="0">
                <a:effectLst/>
                <a:latin typeface="AdvOT46dcae81"/>
              </a:rPr>
              <a:t> kullanımı</a:t>
            </a:r>
          </a:p>
          <a:p>
            <a:pPr marL="342900" indent="-342900">
              <a:buAutoNum type="arabicParenBoth"/>
            </a:pPr>
            <a:r>
              <a:rPr lang="tr-TR" sz="1600" dirty="0" err="1">
                <a:effectLst/>
                <a:latin typeface="AdvOT46dcae81"/>
              </a:rPr>
              <a:t>Blastik</a:t>
            </a:r>
            <a:r>
              <a:rPr lang="tr-TR" sz="1600" dirty="0">
                <a:effectLst/>
                <a:latin typeface="AdvOT46dcae81"/>
              </a:rPr>
              <a:t> faz MF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F41936-4AB1-D26D-5DF8-5993BF2F0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389" y="770498"/>
            <a:ext cx="3457086" cy="260877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B93D07-47CE-7D51-FEF5-9E212863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91" y="3979893"/>
            <a:ext cx="3457087" cy="248874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08857F5-F394-C699-EECB-0E4F092F1FA0}"/>
              </a:ext>
            </a:extLst>
          </p:cNvPr>
          <p:cNvSpPr txBox="1"/>
          <p:nvPr/>
        </p:nvSpPr>
        <p:spPr>
          <a:xfrm>
            <a:off x="7281671" y="346363"/>
            <a:ext cx="426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D+30 </a:t>
            </a:r>
            <a:r>
              <a:rPr lang="tr-TR" dirty="0" err="1"/>
              <a:t>Neu</a:t>
            </a:r>
            <a:r>
              <a:rPr lang="tr-TR" dirty="0"/>
              <a:t> </a:t>
            </a:r>
            <a:r>
              <a:rPr lang="tr-TR" dirty="0" err="1"/>
              <a:t>engrafmanı</a:t>
            </a:r>
            <a:r>
              <a:rPr lang="tr-TR" dirty="0"/>
              <a:t> %93 </a:t>
            </a:r>
            <a:r>
              <a:rPr lang="tr-TR" dirty="0" err="1"/>
              <a:t>vs</a:t>
            </a:r>
            <a:r>
              <a:rPr lang="tr-TR" dirty="0"/>
              <a:t> %91; p&lt;=.001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10BB982-3D38-F77D-2FE1-328576B0E81A}"/>
              </a:ext>
            </a:extLst>
          </p:cNvPr>
          <p:cNvSpPr txBox="1"/>
          <p:nvPr/>
        </p:nvSpPr>
        <p:spPr>
          <a:xfrm>
            <a:off x="7419529" y="3494918"/>
            <a:ext cx="412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D+30 </a:t>
            </a:r>
            <a:r>
              <a:rPr lang="tr-TR" dirty="0" err="1"/>
              <a:t>Plt</a:t>
            </a:r>
            <a:r>
              <a:rPr lang="tr-TR" dirty="0"/>
              <a:t> </a:t>
            </a:r>
            <a:r>
              <a:rPr lang="tr-TR" dirty="0" err="1"/>
              <a:t>engrafmanı</a:t>
            </a:r>
            <a:r>
              <a:rPr lang="tr-TR" dirty="0"/>
              <a:t> %89 </a:t>
            </a:r>
            <a:r>
              <a:rPr lang="tr-TR" dirty="0" err="1"/>
              <a:t>vs</a:t>
            </a:r>
            <a:r>
              <a:rPr lang="tr-TR" dirty="0"/>
              <a:t> %86; p&lt;=.001</a:t>
            </a:r>
          </a:p>
        </p:txBody>
      </p:sp>
    </p:spTree>
    <p:extLst>
      <p:ext uri="{BB962C8B-B14F-4D97-AF65-F5344CB8AC3E}">
        <p14:creationId xmlns:p14="http://schemas.microsoft.com/office/powerpoint/2010/main" val="266665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79F24A-E274-272D-A62F-41BDF7A2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78" y="1905517"/>
            <a:ext cx="4555011" cy="275909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21E775-3B66-965E-8375-009177AC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77" y="1905517"/>
            <a:ext cx="4289466" cy="260471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44E1FEA-4DC5-B03D-8BAE-013921063CA9}"/>
              </a:ext>
            </a:extLst>
          </p:cNvPr>
          <p:cNvSpPr txBox="1"/>
          <p:nvPr/>
        </p:nvSpPr>
        <p:spPr>
          <a:xfrm>
            <a:off x="2329860" y="1367456"/>
            <a:ext cx="181697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/>
              <a:t>Genel sağ kalım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ADA62E5-3681-2FD5-D9CA-49190C5480E1}"/>
              </a:ext>
            </a:extLst>
          </p:cNvPr>
          <p:cNvSpPr txBox="1"/>
          <p:nvPr/>
        </p:nvSpPr>
        <p:spPr>
          <a:xfrm>
            <a:off x="7445829" y="1337169"/>
            <a:ext cx="25969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/>
              <a:t>Nüks</a:t>
            </a:r>
            <a:r>
              <a:rPr lang="tr-TR" dirty="0"/>
              <a:t> olmaksızın sağ kalım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4399A31-AC04-D322-72E8-6AF1013E067C}"/>
              </a:ext>
            </a:extLst>
          </p:cNvPr>
          <p:cNvSpPr txBox="1"/>
          <p:nvPr/>
        </p:nvSpPr>
        <p:spPr>
          <a:xfrm>
            <a:off x="918946" y="466461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AdvTT6780a46b"/>
              </a:rPr>
              <a:t>MSD CD34 </a:t>
            </a:r>
            <a:r>
              <a:rPr lang="tr-TR" sz="1800" dirty="0">
                <a:effectLst/>
                <a:latin typeface="AdvTTab7e17fd"/>
              </a:rPr>
              <a:t>+ </a:t>
            </a:r>
            <a:r>
              <a:rPr lang="tr-TR" sz="1800" dirty="0">
                <a:effectLst/>
                <a:latin typeface="AdvTT6780a46b"/>
              </a:rPr>
              <a:t>&gt; 7 </a:t>
            </a:r>
            <a:r>
              <a:rPr lang="tr-TR" sz="1800" dirty="0" err="1">
                <a:effectLst/>
                <a:latin typeface="AdvTT6780a46b"/>
              </a:rPr>
              <a:t>vs</a:t>
            </a:r>
            <a:r>
              <a:rPr lang="tr-TR" sz="1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6780a46b+22"/>
              </a:rPr>
              <a:t>≤</a:t>
            </a:r>
            <a:r>
              <a:rPr lang="tr-TR" sz="1800" dirty="0">
                <a:effectLst/>
                <a:latin typeface="AdvTT6780a46b"/>
              </a:rPr>
              <a:t>7 × 10</a:t>
            </a:r>
            <a:r>
              <a:rPr lang="tr-TR" sz="800" dirty="0">
                <a:effectLst/>
                <a:latin typeface="AdvTT6780a46b"/>
              </a:rPr>
              <a:t>6</a:t>
            </a:r>
            <a:r>
              <a:rPr lang="tr-TR" sz="1800" dirty="0">
                <a:effectLst/>
                <a:latin typeface="AdvTT6780a46b"/>
              </a:rPr>
              <a:t>/kg, </a:t>
            </a:r>
            <a:r>
              <a:rPr lang="tr-TR" sz="1800" dirty="0" err="1">
                <a:effectLst/>
                <a:latin typeface="AdvOT65f8a23b.I"/>
              </a:rPr>
              <a:t>P</a:t>
            </a:r>
            <a:r>
              <a:rPr lang="tr-TR" sz="800" dirty="0" err="1">
                <a:effectLst/>
                <a:latin typeface="AdvTT6780a46b"/>
              </a:rPr>
              <a:t>Cox</a:t>
            </a:r>
            <a:r>
              <a:rPr lang="tr-TR" sz="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ab7e17fd"/>
              </a:rPr>
              <a:t>= </a:t>
            </a:r>
            <a:r>
              <a:rPr lang="tr-TR" sz="1800" dirty="0">
                <a:effectLst/>
                <a:latin typeface="AdvTT6780a46b"/>
              </a:rPr>
              <a:t>0.039</a:t>
            </a:r>
            <a:endParaRPr lang="tr-TR" dirty="0">
              <a:latin typeface="AdvTT6780a46b"/>
            </a:endParaRPr>
          </a:p>
          <a:p>
            <a:r>
              <a:rPr lang="tr-TR" sz="1800" dirty="0">
                <a:effectLst/>
                <a:latin typeface="AdvTT6780a46b"/>
              </a:rPr>
              <a:t>MUD, CD34 </a:t>
            </a:r>
            <a:r>
              <a:rPr lang="tr-TR" sz="1800" dirty="0">
                <a:effectLst/>
                <a:latin typeface="AdvTTab7e17fd"/>
              </a:rPr>
              <a:t>+ </a:t>
            </a:r>
            <a:r>
              <a:rPr lang="tr-TR" sz="1800" dirty="0">
                <a:effectLst/>
                <a:latin typeface="AdvTT6780a46b"/>
              </a:rPr>
              <a:t>&gt; 7 </a:t>
            </a:r>
            <a:r>
              <a:rPr lang="tr-TR" sz="1800" dirty="0" err="1">
                <a:effectLst/>
                <a:latin typeface="AdvTT6780a46b"/>
              </a:rPr>
              <a:t>vs</a:t>
            </a:r>
            <a:r>
              <a:rPr lang="tr-TR" sz="1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6780a46b+22"/>
              </a:rPr>
              <a:t>≤</a:t>
            </a:r>
            <a:r>
              <a:rPr lang="tr-TR" sz="1800" dirty="0">
                <a:effectLst/>
                <a:latin typeface="AdvTT6780a46b"/>
              </a:rPr>
              <a:t>7 × 10</a:t>
            </a:r>
            <a:r>
              <a:rPr lang="tr-TR" sz="800" dirty="0">
                <a:effectLst/>
                <a:latin typeface="AdvTT6780a46b"/>
              </a:rPr>
              <a:t>6</a:t>
            </a:r>
            <a:r>
              <a:rPr lang="tr-TR" sz="1800" dirty="0">
                <a:effectLst/>
                <a:latin typeface="AdvTT6780a46b"/>
              </a:rPr>
              <a:t>/kg, </a:t>
            </a:r>
            <a:r>
              <a:rPr lang="tr-TR" sz="1800" dirty="0" err="1">
                <a:effectLst/>
                <a:latin typeface="AdvOT65f8a23b.I"/>
              </a:rPr>
              <a:t>P</a:t>
            </a:r>
            <a:r>
              <a:rPr lang="tr-TR" sz="800" dirty="0" err="1">
                <a:effectLst/>
                <a:latin typeface="AdvTT6780a46b"/>
              </a:rPr>
              <a:t>Cox</a:t>
            </a:r>
            <a:r>
              <a:rPr lang="tr-TR" sz="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ab7e17fd"/>
              </a:rPr>
              <a:t>= </a:t>
            </a:r>
            <a:r>
              <a:rPr lang="tr-TR" sz="1800" dirty="0">
                <a:effectLst/>
                <a:latin typeface="AdvTT6780a46b"/>
              </a:rPr>
              <a:t>0.953 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D65090C-1735-5A26-C82B-3E8D595130EF}"/>
              </a:ext>
            </a:extLst>
          </p:cNvPr>
          <p:cNvSpPr txBox="1"/>
          <p:nvPr/>
        </p:nvSpPr>
        <p:spPr>
          <a:xfrm>
            <a:off x="6725887" y="4662217"/>
            <a:ext cx="428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AdvTT6780a46b"/>
              </a:rPr>
              <a:t>MSD, CD34 </a:t>
            </a:r>
            <a:r>
              <a:rPr lang="tr-TR" sz="1800" dirty="0">
                <a:effectLst/>
                <a:latin typeface="AdvTTab7e17fd"/>
              </a:rPr>
              <a:t>+ </a:t>
            </a:r>
            <a:r>
              <a:rPr lang="tr-TR" sz="1800" dirty="0">
                <a:effectLst/>
                <a:latin typeface="AdvTT6780a46b"/>
              </a:rPr>
              <a:t>&gt; 7 </a:t>
            </a:r>
            <a:r>
              <a:rPr lang="tr-TR" sz="1800" dirty="0" err="1">
                <a:effectLst/>
                <a:latin typeface="AdvTT6780a46b"/>
              </a:rPr>
              <a:t>vs</a:t>
            </a:r>
            <a:r>
              <a:rPr lang="tr-TR" sz="1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6780a46b+22"/>
              </a:rPr>
              <a:t>≤</a:t>
            </a:r>
            <a:r>
              <a:rPr lang="tr-TR" sz="1800" dirty="0">
                <a:effectLst/>
                <a:latin typeface="AdvTT6780a46b"/>
              </a:rPr>
              <a:t>7 × 10</a:t>
            </a:r>
            <a:r>
              <a:rPr lang="tr-TR" sz="800" dirty="0">
                <a:effectLst/>
                <a:latin typeface="AdvTT6780a46b"/>
              </a:rPr>
              <a:t>6</a:t>
            </a:r>
            <a:r>
              <a:rPr lang="tr-TR" sz="1800" dirty="0">
                <a:effectLst/>
                <a:latin typeface="AdvTT6780a46b"/>
              </a:rPr>
              <a:t>/kg, </a:t>
            </a:r>
            <a:r>
              <a:rPr lang="tr-TR" sz="1800" dirty="0" err="1">
                <a:effectLst/>
                <a:latin typeface="AdvOT65f8a23b.I"/>
              </a:rPr>
              <a:t>P</a:t>
            </a:r>
            <a:r>
              <a:rPr lang="tr-TR" sz="800" dirty="0" err="1">
                <a:effectLst/>
                <a:latin typeface="AdvTT6780a46b"/>
              </a:rPr>
              <a:t>Cox</a:t>
            </a:r>
            <a:r>
              <a:rPr lang="tr-TR" sz="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ab7e17fd"/>
              </a:rPr>
              <a:t>= </a:t>
            </a:r>
            <a:r>
              <a:rPr lang="tr-TR" sz="1800" dirty="0">
                <a:effectLst/>
                <a:latin typeface="AdvTT6780a46b"/>
              </a:rPr>
              <a:t>0.019</a:t>
            </a:r>
          </a:p>
          <a:p>
            <a:r>
              <a:rPr lang="tr-TR" sz="1800" dirty="0">
                <a:effectLst/>
                <a:latin typeface="AdvTT6780a46b"/>
              </a:rPr>
              <a:t>UD, CD34 </a:t>
            </a:r>
            <a:r>
              <a:rPr lang="tr-TR" sz="1800" dirty="0">
                <a:effectLst/>
                <a:latin typeface="AdvTTab7e17fd"/>
              </a:rPr>
              <a:t>+ </a:t>
            </a:r>
            <a:r>
              <a:rPr lang="tr-TR" sz="1800" dirty="0">
                <a:effectLst/>
                <a:latin typeface="AdvTT6780a46b"/>
              </a:rPr>
              <a:t>&gt; 7 </a:t>
            </a:r>
            <a:r>
              <a:rPr lang="tr-TR" sz="1800" dirty="0" err="1">
                <a:effectLst/>
                <a:latin typeface="AdvTT6780a46b"/>
              </a:rPr>
              <a:t>vs</a:t>
            </a:r>
            <a:r>
              <a:rPr lang="tr-TR" sz="1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6780a46b+22"/>
              </a:rPr>
              <a:t>≤</a:t>
            </a:r>
            <a:r>
              <a:rPr lang="tr-TR" sz="1800" dirty="0">
                <a:effectLst/>
                <a:latin typeface="AdvTT6780a46b"/>
              </a:rPr>
              <a:t>7 × 0</a:t>
            </a:r>
            <a:r>
              <a:rPr lang="tr-TR" sz="800" dirty="0">
                <a:effectLst/>
                <a:latin typeface="AdvTT6780a46b"/>
              </a:rPr>
              <a:t>6</a:t>
            </a:r>
            <a:r>
              <a:rPr lang="tr-TR" sz="1800" dirty="0">
                <a:effectLst/>
                <a:latin typeface="AdvTT6780a46b"/>
              </a:rPr>
              <a:t>/kg, </a:t>
            </a:r>
            <a:r>
              <a:rPr lang="tr-TR" sz="1800" dirty="0" err="1">
                <a:effectLst/>
                <a:latin typeface="AdvOT65f8a23b.I"/>
              </a:rPr>
              <a:t>P</a:t>
            </a:r>
            <a:r>
              <a:rPr lang="tr-TR" sz="800" dirty="0" err="1">
                <a:effectLst/>
                <a:latin typeface="AdvTT6780a46b"/>
              </a:rPr>
              <a:t>Cox</a:t>
            </a:r>
            <a:r>
              <a:rPr lang="tr-TR" sz="800" dirty="0">
                <a:effectLst/>
                <a:latin typeface="AdvTT6780a46b"/>
              </a:rPr>
              <a:t> </a:t>
            </a:r>
            <a:r>
              <a:rPr lang="tr-TR" sz="1800" dirty="0">
                <a:effectLst/>
                <a:latin typeface="AdvTTab7e17fd"/>
              </a:rPr>
              <a:t>= </a:t>
            </a:r>
            <a:r>
              <a:rPr lang="tr-TR" sz="1800" dirty="0">
                <a:effectLst/>
                <a:latin typeface="AdvTT6780a46b"/>
              </a:rPr>
              <a:t>0.636 </a:t>
            </a:r>
            <a:endParaRPr lang="tr-TR" dirty="0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A1DA0DEB-EC3A-80BA-C1ED-FE703B2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78" y="365125"/>
            <a:ext cx="10522822" cy="84795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/>
              <a:t>CD34 + hücre sayısının yüksek olması </a:t>
            </a:r>
            <a:r>
              <a:rPr lang="tr-TR" sz="3600" dirty="0" err="1"/>
              <a:t>MSD’de</a:t>
            </a:r>
            <a:r>
              <a:rPr lang="tr-TR" sz="3600" dirty="0"/>
              <a:t> OS ve RFS üzerinde etkili </a:t>
            </a:r>
          </a:p>
        </p:txBody>
      </p:sp>
    </p:spTree>
    <p:extLst>
      <p:ext uri="{BB962C8B-B14F-4D97-AF65-F5344CB8AC3E}">
        <p14:creationId xmlns:p14="http://schemas.microsoft.com/office/powerpoint/2010/main" val="115603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16081D9-B501-D296-58C6-BF330941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2" y="416727"/>
            <a:ext cx="5936072" cy="18077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282A7AE-80B7-140D-A540-178C2DFD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03" y="246289"/>
            <a:ext cx="3491230" cy="217204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8BEEAFD-AC2C-EE3E-1F47-6641C17F5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2" y="2844343"/>
            <a:ext cx="7772400" cy="363533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AD51303-E118-4779-9AAA-4A057BD527B3}"/>
              </a:ext>
            </a:extLst>
          </p:cNvPr>
          <p:cNvSpPr txBox="1"/>
          <p:nvPr/>
        </p:nvSpPr>
        <p:spPr>
          <a:xfrm>
            <a:off x="1907286" y="2475011"/>
            <a:ext cx="44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OS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FBACC75-BBFB-D2F4-C383-8052AD883D7C}"/>
              </a:ext>
            </a:extLst>
          </p:cNvPr>
          <p:cNvSpPr txBox="1"/>
          <p:nvPr/>
        </p:nvSpPr>
        <p:spPr>
          <a:xfrm>
            <a:off x="3994491" y="2451558"/>
            <a:ext cx="17831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/>
              <a:t>Graft</a:t>
            </a:r>
            <a:r>
              <a:rPr lang="tr-TR" dirty="0"/>
              <a:t> başarısızlığı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6DF0E37-4263-2BDD-CC63-390858422826}"/>
              </a:ext>
            </a:extLst>
          </p:cNvPr>
          <p:cNvSpPr txBox="1"/>
          <p:nvPr/>
        </p:nvSpPr>
        <p:spPr>
          <a:xfrm>
            <a:off x="7094151" y="2469857"/>
            <a:ext cx="6559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NRM</a:t>
            </a:r>
          </a:p>
        </p:txBody>
      </p:sp>
    </p:spTree>
    <p:extLst>
      <p:ext uri="{BB962C8B-B14F-4D97-AF65-F5344CB8AC3E}">
        <p14:creationId xmlns:p14="http://schemas.microsoft.com/office/powerpoint/2010/main" val="65433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10076-0C55-7FAC-3C90-D26A3421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84" y="365125"/>
            <a:ext cx="10331116" cy="78990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Myeloproliferatif</a:t>
            </a:r>
            <a:r>
              <a:rPr lang="tr-TR" dirty="0"/>
              <a:t> Hastalıklar-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Myelofibrozis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9CE457B-1FD9-90A1-8C8A-FA737F89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5" y="1445749"/>
            <a:ext cx="5155808" cy="341500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7FA85C3-4312-53B8-23EC-FA7E5875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6731" y="4420649"/>
            <a:ext cx="870652" cy="1750871"/>
          </a:xfrm>
          <a:prstGeom prst="rect">
            <a:avLst/>
          </a:prstGeom>
        </p:spPr>
      </p:pic>
      <p:sp>
        <p:nvSpPr>
          <p:cNvPr id="11" name="İçerik Yer Tutucusu 4">
            <a:extLst>
              <a:ext uri="{FF2B5EF4-FFF2-40B4-BE49-F238E27FC236}">
                <a16:creationId xmlns:a16="http://schemas.microsoft.com/office/drawing/2014/main" id="{79C6CC6D-4335-565E-A566-A2EBA1DA36C2}"/>
              </a:ext>
            </a:extLst>
          </p:cNvPr>
          <p:cNvSpPr txBox="1">
            <a:spLocks/>
          </p:cNvSpPr>
          <p:nvPr/>
        </p:nvSpPr>
        <p:spPr>
          <a:xfrm>
            <a:off x="6906380" y="1445749"/>
            <a:ext cx="4824409" cy="1983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Tanı ortanca yaş 65</a:t>
            </a:r>
          </a:p>
          <a:p>
            <a:r>
              <a:rPr lang="tr-TR" sz="2000" dirty="0"/>
              <a:t>Sıklık 3.6- 5.7/ 100000</a:t>
            </a:r>
          </a:p>
          <a:p>
            <a:r>
              <a:rPr lang="tr-TR" sz="2000" dirty="0" err="1"/>
              <a:t>Lösemik</a:t>
            </a:r>
            <a:r>
              <a:rPr lang="tr-TR" sz="2000" dirty="0"/>
              <a:t> dönüşüm riski %12-31</a:t>
            </a:r>
          </a:p>
          <a:p>
            <a:r>
              <a:rPr lang="tr-TR" sz="2000" dirty="0"/>
              <a:t>Hastaların %10’u AKHN için değerlendiriliyor</a:t>
            </a:r>
          </a:p>
        </p:txBody>
      </p:sp>
      <p:graphicFrame>
        <p:nvGraphicFramePr>
          <p:cNvPr id="12" name="Tablo 10">
            <a:extLst>
              <a:ext uri="{FF2B5EF4-FFF2-40B4-BE49-F238E27FC236}">
                <a16:creationId xmlns:a16="http://schemas.microsoft.com/office/drawing/2014/main" id="{73A69D4B-AF1C-59FC-0E2D-1C490BD8D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575"/>
              </p:ext>
            </p:extLst>
          </p:nvPr>
        </p:nvGraphicFramePr>
        <p:xfrm>
          <a:off x="6821905" y="3569009"/>
          <a:ext cx="4728410" cy="221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9513">
                  <a:extLst>
                    <a:ext uri="{9D8B030D-6E8A-4147-A177-3AD203B41FA5}">
                      <a16:colId xmlns:a16="http://schemas.microsoft.com/office/drawing/2014/main" val="3554956929"/>
                    </a:ext>
                  </a:extLst>
                </a:gridCol>
                <a:gridCol w="2278897">
                  <a:extLst>
                    <a:ext uri="{9D8B030D-6E8A-4147-A177-3AD203B41FA5}">
                      <a16:colId xmlns:a16="http://schemas.microsoft.com/office/drawing/2014/main" val="2467858939"/>
                    </a:ext>
                  </a:extLst>
                </a:gridCol>
              </a:tblGrid>
              <a:tr h="28537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Klinik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Komplikasyon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28367"/>
                  </a:ext>
                </a:extLst>
              </a:tr>
              <a:tr h="187703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 err="1"/>
                        <a:t>Sitopeni</a:t>
                      </a:r>
                      <a:endParaRPr lang="tr-TR" sz="16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 err="1"/>
                        <a:t>Splenomegali</a:t>
                      </a:r>
                      <a:endParaRPr lang="tr-TR" sz="16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 err="1"/>
                        <a:t>Konstitüsyonel</a:t>
                      </a:r>
                      <a:r>
                        <a:rPr lang="tr-TR" sz="1600" dirty="0"/>
                        <a:t> bulgular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/>
                        <a:t>Yaşam kalitesinde bozulma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/>
                        <a:t>Portal HT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 err="1"/>
                        <a:t>Tromboemboli</a:t>
                      </a:r>
                      <a:endParaRPr lang="tr-TR" sz="16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/>
                        <a:t>Enfeksiyonlar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600" dirty="0" err="1"/>
                        <a:t>Lösemik</a:t>
                      </a:r>
                      <a:r>
                        <a:rPr lang="tr-TR" sz="1600" dirty="0"/>
                        <a:t> dönüşüm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7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10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00EBBAFB-D049-C5BE-3680-BDF9B59E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/>
              <a:t>MF’te</a:t>
            </a:r>
            <a:r>
              <a:rPr lang="tr-TR" sz="3600" dirty="0"/>
              <a:t> AHKHN: </a:t>
            </a:r>
            <a:r>
              <a:rPr lang="tr-TR" sz="3600" dirty="0" err="1"/>
              <a:t>Donör</a:t>
            </a:r>
            <a:r>
              <a:rPr lang="tr-TR" sz="3600" dirty="0"/>
              <a:t> seçimi ve kök hücre kaynağı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A4E52F-8B24-9766-1F05-50D5D847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351338"/>
          </a:xfrm>
        </p:spPr>
        <p:txBody>
          <a:bodyPr/>
          <a:lstStyle/>
          <a:p>
            <a:r>
              <a:rPr lang="tr-TR" dirty="0"/>
              <a:t>Öncelikli tercih HLA tam uyumlu aile içi </a:t>
            </a:r>
            <a:r>
              <a:rPr lang="tr-TR" dirty="0" err="1"/>
              <a:t>donör</a:t>
            </a:r>
            <a:endParaRPr lang="tr-TR" dirty="0"/>
          </a:p>
          <a:p>
            <a:pPr lvl="1"/>
            <a:r>
              <a:rPr lang="tr-TR" dirty="0"/>
              <a:t>HLA- uyumsuz akraba dışı </a:t>
            </a:r>
            <a:r>
              <a:rPr lang="tr-TR" dirty="0" err="1"/>
              <a:t>donör</a:t>
            </a:r>
            <a:r>
              <a:rPr lang="tr-TR" dirty="0"/>
              <a:t> DFS ve OS açısından olumsuz risk faktörü</a:t>
            </a:r>
          </a:p>
          <a:p>
            <a:r>
              <a:rPr lang="tr-TR" dirty="0" err="1"/>
              <a:t>Periferik</a:t>
            </a:r>
            <a:r>
              <a:rPr lang="tr-TR" dirty="0"/>
              <a:t> kök hücre ile </a:t>
            </a:r>
            <a:r>
              <a:rPr lang="tr-TR" dirty="0" err="1"/>
              <a:t>engrafman</a:t>
            </a:r>
            <a:r>
              <a:rPr lang="tr-TR" dirty="0"/>
              <a:t> daha hızlı</a:t>
            </a:r>
          </a:p>
          <a:p>
            <a:pPr lvl="1"/>
            <a:r>
              <a:rPr lang="tr-TR" dirty="0">
                <a:effectLst/>
              </a:rPr>
              <a:t>&gt;7x 10</a:t>
            </a:r>
            <a:r>
              <a:rPr lang="tr-TR" baseline="30000" dirty="0">
                <a:effectLst/>
              </a:rPr>
              <a:t>6</a:t>
            </a:r>
            <a:r>
              <a:rPr lang="tr-TR" dirty="0">
                <a:effectLst/>
              </a:rPr>
              <a:t> / kg CD34+ hücre </a:t>
            </a:r>
          </a:p>
          <a:p>
            <a:pPr lvl="2"/>
            <a:r>
              <a:rPr lang="tr-TR" dirty="0" err="1"/>
              <a:t>N</a:t>
            </a:r>
            <a:r>
              <a:rPr lang="tr-TR" dirty="0" err="1">
                <a:effectLst/>
              </a:rPr>
              <a:t>ötrofil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trombosit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engrafmanı</a:t>
            </a:r>
            <a:r>
              <a:rPr lang="tr-TR" dirty="0">
                <a:effectLst/>
              </a:rPr>
              <a:t> artıyor</a:t>
            </a:r>
          </a:p>
          <a:p>
            <a:pPr lvl="2"/>
            <a:r>
              <a:rPr lang="tr-TR" dirty="0"/>
              <a:t>G</a:t>
            </a:r>
            <a:r>
              <a:rPr lang="tr-TR" dirty="0">
                <a:effectLst/>
              </a:rPr>
              <a:t>enel sağ kalım ve hastalıksız sağ kalım üzerine olumlu katkı sağlıyor</a:t>
            </a:r>
          </a:p>
          <a:p>
            <a:pPr lvl="2"/>
            <a:r>
              <a:rPr lang="tr-TR" dirty="0"/>
              <a:t>NRM riski azalıyor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629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A2941F2-61E3-415F-D039-20B6BB40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3" y="371349"/>
            <a:ext cx="4940135" cy="22757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4D982C5-AB2E-710A-80B0-3869C3DC47EE}"/>
              </a:ext>
            </a:extLst>
          </p:cNvPr>
          <p:cNvSpPr txBox="1"/>
          <p:nvPr/>
        </p:nvSpPr>
        <p:spPr>
          <a:xfrm>
            <a:off x="296883" y="2754811"/>
            <a:ext cx="299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N=2224; MAC %35 </a:t>
            </a:r>
            <a:r>
              <a:rPr lang="tr-TR" dirty="0" err="1"/>
              <a:t>vs</a:t>
            </a:r>
            <a:r>
              <a:rPr lang="tr-TR" dirty="0"/>
              <a:t> RIC %65</a:t>
            </a:r>
          </a:p>
          <a:p>
            <a:r>
              <a:rPr lang="tr-TR" dirty="0"/>
              <a:t>18-74 yaş MF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961B326-EA33-78FC-0A1F-79D87519B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83" y="3877475"/>
            <a:ext cx="7772400" cy="259892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A5F59C5-D455-104D-64BF-3BBDAF42C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449" y="977900"/>
            <a:ext cx="5842000" cy="24511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52D598A0-2F55-872D-4C04-E327DEF318F2}"/>
              </a:ext>
            </a:extLst>
          </p:cNvPr>
          <p:cNvSpPr txBox="1"/>
          <p:nvPr/>
        </p:nvSpPr>
        <p:spPr>
          <a:xfrm>
            <a:off x="6008914" y="6085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Ölüm nedenleri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8B3C06FA-BA86-9077-9AFA-6BD6042D5117}"/>
                  </a:ext>
                </a:extLst>
              </p:cNvPr>
              <p:cNvSpPr txBox="1"/>
              <p:nvPr/>
            </p:nvSpPr>
            <p:spPr>
              <a:xfrm>
                <a:off x="8176160" y="3804574"/>
                <a:ext cx="342978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u="sng" dirty="0">
                    <a:solidFill>
                      <a:srgbClr val="FF0000"/>
                    </a:solidFill>
                  </a:rPr>
                  <a:t>Olumsuz faktörler </a:t>
                </a:r>
              </a:p>
              <a:p>
                <a:r>
                  <a:rPr lang="tr-TR" u="sng" dirty="0"/>
                  <a:t>MAC	</a:t>
                </a:r>
                <a:r>
                  <a:rPr lang="tr-TR" dirty="0"/>
                  <a:t>	</a:t>
                </a:r>
                <a:r>
                  <a:rPr lang="tr-TR" u="sng" dirty="0"/>
                  <a:t>RIC	</a:t>
                </a:r>
              </a:p>
              <a:p>
                <a:r>
                  <a:rPr lang="tr-TR" dirty="0"/>
                  <a:t>&gt;50 yaş		60-70 yaş</a:t>
                </a:r>
              </a:p>
              <a:p>
                <a:r>
                  <a:rPr lang="tr-TR" dirty="0"/>
                  <a:t>Akraba dışı </a:t>
                </a:r>
                <a:r>
                  <a:rPr lang="tr-TR" dirty="0" err="1"/>
                  <a:t>donör</a:t>
                </a:r>
                <a:r>
                  <a:rPr lang="tr-TR" dirty="0"/>
                  <a:t>	MMUD</a:t>
                </a:r>
              </a:p>
              <a:p>
                <a:r>
                  <a:rPr lang="tr-TR" dirty="0"/>
                  <a:t>Kötü KPS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80	 Kötü KPS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80</a:t>
                </a:r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8B3C06FA-BA86-9077-9AFA-6BD6042D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160" y="3804574"/>
                <a:ext cx="3429785" cy="1477328"/>
              </a:xfrm>
              <a:prstGeom prst="rect">
                <a:avLst/>
              </a:prstGeom>
              <a:blipFill>
                <a:blip r:embed="rId6"/>
                <a:stretch>
                  <a:fillRect l="-1476" t="-1709" r="-738" b="-59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etin kutusu 13">
            <a:extLst>
              <a:ext uri="{FF2B5EF4-FFF2-40B4-BE49-F238E27FC236}">
                <a16:creationId xmlns:a16="http://schemas.microsoft.com/office/drawing/2014/main" id="{C6BCD348-F814-DB1E-CD89-FA8728FCF056}"/>
              </a:ext>
            </a:extLst>
          </p:cNvPr>
          <p:cNvSpPr txBox="1"/>
          <p:nvPr/>
        </p:nvSpPr>
        <p:spPr>
          <a:xfrm>
            <a:off x="1184563" y="3429000"/>
            <a:ext cx="39693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GRFS MAC </a:t>
            </a:r>
            <a:r>
              <a:rPr lang="tr-TR" dirty="0" err="1"/>
              <a:t>vs</a:t>
            </a:r>
            <a:r>
              <a:rPr lang="tr-TR" dirty="0"/>
              <a:t> RIC; %32.4 </a:t>
            </a:r>
            <a:r>
              <a:rPr lang="tr-TR" dirty="0" err="1"/>
              <a:t>vs</a:t>
            </a:r>
            <a:r>
              <a:rPr lang="tr-TR" dirty="0"/>
              <a:t> %26p=0.001</a:t>
            </a:r>
          </a:p>
        </p:txBody>
      </p:sp>
    </p:spTree>
    <p:extLst>
      <p:ext uri="{BB962C8B-B14F-4D97-AF65-F5344CB8AC3E}">
        <p14:creationId xmlns:p14="http://schemas.microsoft.com/office/powerpoint/2010/main" val="383794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FCF668-16A0-76F2-B8C2-9244431B6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" y="510638"/>
            <a:ext cx="5522941" cy="1962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03116F39-2A17-C878-D794-F9EF62A5E769}"/>
                  </a:ext>
                </a:extLst>
              </p:cNvPr>
              <p:cNvSpPr txBox="1"/>
              <p:nvPr/>
            </p:nvSpPr>
            <p:spPr>
              <a:xfrm>
                <a:off x="6448301" y="510638"/>
                <a:ext cx="30858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CIBMTR veri tabanı 2008- 2019</a:t>
                </a:r>
              </a:p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tr-TR" dirty="0"/>
                  <a:t>18 yaş MF</a:t>
                </a:r>
              </a:p>
              <a:p>
                <a:r>
                  <a:rPr lang="tr-TR" dirty="0"/>
                  <a:t>RIC n=493 </a:t>
                </a:r>
                <a:r>
                  <a:rPr lang="tr-TR" dirty="0" err="1"/>
                  <a:t>vs</a:t>
                </a:r>
                <a:r>
                  <a:rPr lang="tr-TR" dirty="0"/>
                  <a:t> MAC n=379</a:t>
                </a:r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03116F39-2A17-C878-D794-F9EF62A5E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01" y="510638"/>
                <a:ext cx="3085845" cy="923330"/>
              </a:xfrm>
              <a:prstGeom prst="rect">
                <a:avLst/>
              </a:prstGeom>
              <a:blipFill>
                <a:blip r:embed="rId3"/>
                <a:stretch>
                  <a:fillRect l="-1639" t="-4110" r="-820" b="-109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>
            <a:extLst>
              <a:ext uri="{FF2B5EF4-FFF2-40B4-BE49-F238E27FC236}">
                <a16:creationId xmlns:a16="http://schemas.microsoft.com/office/drawing/2014/main" id="{D2D1FD08-C1DC-6E17-CB22-7F4EB9F6B781}"/>
              </a:ext>
            </a:extLst>
          </p:cNvPr>
          <p:cNvSpPr txBox="1"/>
          <p:nvPr/>
        </p:nvSpPr>
        <p:spPr>
          <a:xfrm>
            <a:off x="6483927" y="1805049"/>
            <a:ext cx="528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RIC; </a:t>
            </a:r>
            <a:r>
              <a:rPr lang="tr-TR" dirty="0" err="1"/>
              <a:t>FluMel</a:t>
            </a:r>
            <a:r>
              <a:rPr lang="tr-TR" dirty="0"/>
              <a:t> rejimi ile düşük OS, yüksek NRM ve </a:t>
            </a:r>
            <a:r>
              <a:rPr lang="tr-TR" dirty="0" err="1"/>
              <a:t>aGvHH</a:t>
            </a:r>
            <a:endParaRPr lang="tr-TR" dirty="0"/>
          </a:p>
          <a:p>
            <a:r>
              <a:rPr lang="tr-TR" dirty="0" err="1"/>
              <a:t>MAC;BuCy</a:t>
            </a:r>
            <a:r>
              <a:rPr lang="tr-TR" dirty="0"/>
              <a:t> rejimi ile yüksek </a:t>
            </a:r>
            <a:r>
              <a:rPr lang="tr-TR" dirty="0" err="1"/>
              <a:t>aGvHH</a:t>
            </a:r>
            <a:r>
              <a:rPr lang="tr-TR" dirty="0"/>
              <a:t>, düşük GRFS</a:t>
            </a:r>
          </a:p>
          <a:p>
            <a:r>
              <a:rPr lang="tr-TR" dirty="0" err="1"/>
              <a:t>MF’te</a:t>
            </a:r>
            <a:r>
              <a:rPr lang="tr-TR" dirty="0"/>
              <a:t> </a:t>
            </a:r>
            <a:r>
              <a:rPr lang="tr-TR" dirty="0" err="1"/>
              <a:t>FluBu</a:t>
            </a:r>
            <a:r>
              <a:rPr lang="tr-TR" dirty="0"/>
              <a:t> rejimi RIC ve MAC sonuçları daha iyi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BC9591B-2289-D9E1-BD67-A1AE45E0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6" y="3344183"/>
            <a:ext cx="3522805" cy="267062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BC3C427-BEF1-FF7D-44BB-46536D445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346" y="3295448"/>
            <a:ext cx="3498268" cy="271935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F1FA504-26A7-93E7-8D9A-86607EA10E94}"/>
              </a:ext>
            </a:extLst>
          </p:cNvPr>
          <p:cNvSpPr txBox="1"/>
          <p:nvPr/>
        </p:nvSpPr>
        <p:spPr>
          <a:xfrm>
            <a:off x="5082639" y="465512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P&lt;0.01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5EA000A-47B6-DB19-956F-58934FE03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857" y="3295447"/>
            <a:ext cx="3523109" cy="27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2AC038A-E0A0-D159-534B-5FF5A9F6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" y="191308"/>
            <a:ext cx="6198920" cy="19640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92EBA39-E31C-634F-2090-31538E77A46E}"/>
              </a:ext>
            </a:extLst>
          </p:cNvPr>
          <p:cNvSpPr txBox="1"/>
          <p:nvPr/>
        </p:nvSpPr>
        <p:spPr>
          <a:xfrm>
            <a:off x="344384" y="2624447"/>
            <a:ext cx="4511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2005-2021 arası ilk </a:t>
            </a:r>
            <a:r>
              <a:rPr lang="tr-TR" dirty="0" err="1"/>
              <a:t>alloKHN</a:t>
            </a:r>
            <a:endParaRPr lang="tr-TR" dirty="0"/>
          </a:p>
          <a:p>
            <a:r>
              <a:rPr lang="tr-TR" dirty="0" err="1"/>
              <a:t>FluBu</a:t>
            </a:r>
            <a:r>
              <a:rPr lang="tr-TR" dirty="0"/>
              <a:t> (8 mg/kg)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FluTreosulfan</a:t>
            </a:r>
            <a:r>
              <a:rPr lang="tr-TR" dirty="0"/>
              <a:t>(30- </a:t>
            </a:r>
            <a:r>
              <a:rPr lang="tr-TR" sz="1800" dirty="0">
                <a:effectLst/>
                <a:latin typeface="AdvTTa9c1b374"/>
              </a:rPr>
              <a:t>42 g/m2 </a:t>
            </a:r>
            <a:endParaRPr lang="tr-TR" dirty="0"/>
          </a:p>
          <a:p>
            <a:r>
              <a:rPr lang="tr-TR" dirty="0"/>
              <a:t>Ortanca takip süresi</a:t>
            </a:r>
          </a:p>
          <a:p>
            <a:pPr marL="285750" indent="-285750">
              <a:buFontTx/>
              <a:buChar char="-"/>
            </a:pPr>
            <a:r>
              <a:rPr lang="tr-TR" dirty="0" err="1"/>
              <a:t>FluBu</a:t>
            </a:r>
            <a:r>
              <a:rPr lang="tr-TR" dirty="0"/>
              <a:t> 	</a:t>
            </a:r>
            <a:r>
              <a:rPr lang="tr-TR" sz="1800" dirty="0">
                <a:effectLst/>
                <a:latin typeface="AdvTTa9c1b374"/>
              </a:rPr>
              <a:t>4.3 yıl (95% CI, 3.9</a:t>
            </a:r>
            <a:r>
              <a:rPr lang="tr-TR" sz="1800" dirty="0">
                <a:effectLst/>
                <a:latin typeface="AdvTTa9c1b374+20"/>
              </a:rPr>
              <a:t>–</a:t>
            </a:r>
            <a:r>
              <a:rPr lang="tr-TR" sz="1800" dirty="0">
                <a:effectLst/>
                <a:latin typeface="AdvTTa9c1b374"/>
              </a:rPr>
              <a:t>4.7 yıl) </a:t>
            </a:r>
          </a:p>
          <a:p>
            <a:pPr marL="285750" indent="-285750">
              <a:buFontTx/>
              <a:buChar char="-"/>
            </a:pPr>
            <a:r>
              <a:rPr lang="tr-TR" dirty="0" err="1">
                <a:latin typeface="AdvTTa9c1b374"/>
              </a:rPr>
              <a:t>FluTreo</a:t>
            </a:r>
            <a:r>
              <a:rPr lang="tr-TR" dirty="0">
                <a:latin typeface="AdvTTa9c1b374"/>
              </a:rPr>
              <a:t> </a:t>
            </a:r>
            <a:r>
              <a:rPr lang="tr-TR" sz="1800" dirty="0">
                <a:effectLst/>
                <a:latin typeface="AdvTTa9c1b374"/>
              </a:rPr>
              <a:t>3.9 yıl (95% CI, 2.8</a:t>
            </a:r>
            <a:r>
              <a:rPr lang="tr-TR" sz="1800" dirty="0">
                <a:effectLst/>
                <a:latin typeface="AdvTTa9c1b374+20"/>
              </a:rPr>
              <a:t>–</a:t>
            </a:r>
            <a:r>
              <a:rPr lang="tr-TR" sz="1800" dirty="0">
                <a:effectLst/>
                <a:latin typeface="AdvTTa9c1b374"/>
              </a:rPr>
              <a:t>5.0 yıl)</a:t>
            </a:r>
          </a:p>
          <a:p>
            <a:r>
              <a:rPr lang="tr-TR" dirty="0">
                <a:latin typeface="AdvTTa9c1b374"/>
              </a:rPr>
              <a:t>Kötü </a:t>
            </a:r>
            <a:r>
              <a:rPr lang="tr-TR" dirty="0" err="1">
                <a:latin typeface="AdvTTa9c1b374"/>
              </a:rPr>
              <a:t>graft</a:t>
            </a:r>
            <a:r>
              <a:rPr lang="tr-TR" dirty="0">
                <a:latin typeface="AdvTTa9c1b374"/>
              </a:rPr>
              <a:t> fonksiyonu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dvTTa9c1b374"/>
              </a:rPr>
              <a:t>Bu %4 </a:t>
            </a:r>
            <a:r>
              <a:rPr lang="tr-TR" dirty="0" err="1">
                <a:latin typeface="AdvTTa9c1b374"/>
              </a:rPr>
              <a:t>vs</a:t>
            </a:r>
            <a:r>
              <a:rPr lang="tr-TR" dirty="0">
                <a:latin typeface="AdvTTa9c1b374"/>
              </a:rPr>
              <a:t> </a:t>
            </a:r>
            <a:r>
              <a:rPr lang="tr-TR" dirty="0" err="1">
                <a:latin typeface="AdvTTa9c1b374"/>
              </a:rPr>
              <a:t>Treo</a:t>
            </a:r>
            <a:r>
              <a:rPr lang="tr-TR" dirty="0">
                <a:latin typeface="AdvTTa9c1b374"/>
              </a:rPr>
              <a:t> %8</a:t>
            </a:r>
          </a:p>
          <a:p>
            <a:r>
              <a:rPr lang="tr-TR" dirty="0" err="1">
                <a:latin typeface="AdvTTa9c1b374"/>
              </a:rPr>
              <a:t>Neu</a:t>
            </a:r>
            <a:r>
              <a:rPr lang="tr-TR" dirty="0">
                <a:latin typeface="AdvTTa9c1b374"/>
              </a:rPr>
              <a:t> ve </a:t>
            </a:r>
            <a:r>
              <a:rPr lang="tr-TR" dirty="0" err="1">
                <a:latin typeface="AdvTTa9c1b374"/>
              </a:rPr>
              <a:t>plt</a:t>
            </a:r>
            <a:r>
              <a:rPr lang="tr-TR" dirty="0">
                <a:latin typeface="AdvTTa9c1b374"/>
              </a:rPr>
              <a:t> </a:t>
            </a:r>
            <a:r>
              <a:rPr lang="tr-TR" dirty="0" err="1">
                <a:latin typeface="AdvTTa9c1b374"/>
              </a:rPr>
              <a:t>engrafmanı</a:t>
            </a:r>
            <a:r>
              <a:rPr lang="tr-TR" dirty="0">
                <a:latin typeface="AdvTTa9c1b374"/>
              </a:rPr>
              <a:t> Bu&gt; </a:t>
            </a:r>
            <a:r>
              <a:rPr lang="tr-TR" dirty="0" err="1">
                <a:latin typeface="AdvTTa9c1b374"/>
              </a:rPr>
              <a:t>Treosulfan</a:t>
            </a:r>
            <a:endParaRPr lang="tr-TR" dirty="0">
              <a:latin typeface="AdvTTa9c1b374"/>
            </a:endParaRPr>
          </a:p>
          <a:p>
            <a:r>
              <a:rPr lang="tr-TR" sz="1800" dirty="0">
                <a:effectLst/>
                <a:latin typeface="AdvTTa9c1b374"/>
              </a:rPr>
              <a:t>OS@4 yıl Bu 62% </a:t>
            </a:r>
            <a:r>
              <a:rPr lang="tr-TR" sz="1800" dirty="0" err="1">
                <a:effectLst/>
                <a:latin typeface="AdvTTa9c1b374"/>
              </a:rPr>
              <a:t>vs</a:t>
            </a:r>
            <a:r>
              <a:rPr lang="tr-TR" sz="1800" dirty="0">
                <a:effectLst/>
                <a:latin typeface="AdvTTa9c1b374"/>
              </a:rPr>
              <a:t> </a:t>
            </a:r>
            <a:r>
              <a:rPr lang="tr-TR" sz="1800" dirty="0" err="1">
                <a:effectLst/>
                <a:latin typeface="AdvTTa9c1b374"/>
              </a:rPr>
              <a:t>Treo</a:t>
            </a:r>
            <a:r>
              <a:rPr lang="tr-TR" sz="1800" dirty="0">
                <a:effectLst/>
                <a:latin typeface="AdvTTa9c1b374"/>
              </a:rPr>
              <a:t> %58</a:t>
            </a:r>
          </a:p>
          <a:p>
            <a:r>
              <a:rPr lang="tr-TR" dirty="0">
                <a:latin typeface="AdvTTa9c1b374"/>
              </a:rPr>
              <a:t>NRM @1 yıl Bu %21 </a:t>
            </a:r>
            <a:r>
              <a:rPr lang="tr-TR" dirty="0" err="1">
                <a:latin typeface="AdvTTa9c1b374"/>
              </a:rPr>
              <a:t>vs</a:t>
            </a:r>
            <a:r>
              <a:rPr lang="tr-TR" dirty="0">
                <a:latin typeface="AdvTTa9c1b374"/>
              </a:rPr>
              <a:t> </a:t>
            </a:r>
            <a:r>
              <a:rPr lang="tr-TR" dirty="0" err="1">
                <a:latin typeface="AdvTTa9c1b374"/>
              </a:rPr>
              <a:t>Treo</a:t>
            </a:r>
            <a:r>
              <a:rPr lang="tr-TR" dirty="0">
                <a:latin typeface="AdvTTa9c1b374"/>
              </a:rPr>
              <a:t> %19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D698610-F0DA-E95A-9001-501A73D5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05" y="2736932"/>
            <a:ext cx="3487439" cy="267722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0EF173F-9106-425C-3AE1-6765BBDD1A2C}"/>
              </a:ext>
            </a:extLst>
          </p:cNvPr>
          <p:cNvSpPr txBox="1"/>
          <p:nvPr/>
        </p:nvSpPr>
        <p:spPr>
          <a:xfrm>
            <a:off x="5616858" y="3625532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P=0.03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C6C9E74-D389-A9A4-528D-CE831F29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320" y="2729984"/>
            <a:ext cx="3149600" cy="240665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0806BE8-3697-8D44-99DF-628AB8DB7FAC}"/>
              </a:ext>
            </a:extLst>
          </p:cNvPr>
          <p:cNvSpPr txBox="1"/>
          <p:nvPr/>
        </p:nvSpPr>
        <p:spPr>
          <a:xfrm>
            <a:off x="5449522" y="5490977"/>
            <a:ext cx="554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Sağ kalım azaltılmış doz Bu veya </a:t>
            </a:r>
            <a:r>
              <a:rPr lang="tr-TR" dirty="0" err="1"/>
              <a:t>Treosulfan</a:t>
            </a:r>
            <a:r>
              <a:rPr lang="tr-TR" dirty="0"/>
              <a:t> ile </a:t>
            </a:r>
            <a:r>
              <a:rPr lang="tr-TR" dirty="0" err="1"/>
              <a:t>MAC’ten</a:t>
            </a:r>
            <a:r>
              <a:rPr lang="tr-TR" dirty="0"/>
              <a:t> iyi</a:t>
            </a:r>
          </a:p>
        </p:txBody>
      </p:sp>
    </p:spTree>
    <p:extLst>
      <p:ext uri="{BB962C8B-B14F-4D97-AF65-F5344CB8AC3E}">
        <p14:creationId xmlns:p14="http://schemas.microsoft.com/office/powerpoint/2010/main" val="691780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2441EA-9DC0-7C2C-F818-E0C44507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29" y="2238171"/>
            <a:ext cx="6564270" cy="372324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755AB88-41B2-449F-201F-72E27429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30" y="308782"/>
            <a:ext cx="5381253" cy="1664126"/>
          </a:xfrm>
          <a:prstGeom prst="rect">
            <a:avLst/>
          </a:prstGeom>
        </p:spPr>
      </p:pic>
      <p:sp>
        <p:nvSpPr>
          <p:cNvPr id="6" name="İçerik Yer Tutucusu 4">
            <a:extLst>
              <a:ext uri="{FF2B5EF4-FFF2-40B4-BE49-F238E27FC236}">
                <a16:creationId xmlns:a16="http://schemas.microsoft.com/office/drawing/2014/main" id="{C6F05AC1-276D-1965-89CB-664BBAC69544}"/>
              </a:ext>
            </a:extLst>
          </p:cNvPr>
          <p:cNvSpPr txBox="1">
            <a:spLocks/>
          </p:cNvSpPr>
          <p:nvPr/>
        </p:nvSpPr>
        <p:spPr>
          <a:xfrm>
            <a:off x="275360" y="2119418"/>
            <a:ext cx="480727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/>
              <a:t>Primer</a:t>
            </a:r>
            <a:r>
              <a:rPr lang="tr-TR" sz="2000" dirty="0"/>
              <a:t> </a:t>
            </a:r>
            <a:r>
              <a:rPr lang="tr-TR" sz="2000" dirty="0" err="1"/>
              <a:t>graft</a:t>
            </a:r>
            <a:r>
              <a:rPr lang="tr-TR" sz="2000" dirty="0"/>
              <a:t> başarısızlığı</a:t>
            </a:r>
          </a:p>
          <a:p>
            <a:pPr lvl="1"/>
            <a:r>
              <a:rPr lang="tr-TR" sz="2000" dirty="0"/>
              <a:t>D+28’de ANC&lt;0.5x10</a:t>
            </a:r>
            <a:r>
              <a:rPr lang="tr-TR" sz="2000" baseline="30000" dirty="0"/>
              <a:t>9</a:t>
            </a:r>
            <a:r>
              <a:rPr lang="tr-TR" sz="2000" dirty="0"/>
              <a:t>/L</a:t>
            </a:r>
          </a:p>
          <a:p>
            <a:pPr lvl="1"/>
            <a:r>
              <a:rPr lang="tr-TR" sz="2000" dirty="0" err="1"/>
              <a:t>Hb</a:t>
            </a:r>
            <a:r>
              <a:rPr lang="tr-TR" sz="2000" dirty="0"/>
              <a:t>&lt;80 g/L</a:t>
            </a:r>
          </a:p>
          <a:p>
            <a:pPr lvl="1"/>
            <a:r>
              <a:rPr lang="tr-TR" sz="2000" dirty="0" err="1"/>
              <a:t>Platelet</a:t>
            </a:r>
            <a:r>
              <a:rPr lang="tr-TR" sz="2000" dirty="0"/>
              <a:t> &lt;20x10</a:t>
            </a:r>
            <a:r>
              <a:rPr lang="tr-TR" sz="2000" baseline="30000" dirty="0"/>
              <a:t>9</a:t>
            </a:r>
            <a:r>
              <a:rPr lang="tr-TR" sz="2000" dirty="0"/>
              <a:t>/L</a:t>
            </a:r>
          </a:p>
          <a:p>
            <a:pPr lvl="1"/>
            <a:r>
              <a:rPr lang="tr-TR" sz="2000" dirty="0" err="1"/>
              <a:t>Donör</a:t>
            </a:r>
            <a:r>
              <a:rPr lang="tr-TR" sz="2000" dirty="0"/>
              <a:t> kaynaklı </a:t>
            </a:r>
            <a:r>
              <a:rPr lang="tr-TR" sz="2000" dirty="0" err="1"/>
              <a:t>hemapoez</a:t>
            </a:r>
            <a:r>
              <a:rPr lang="tr-TR" sz="2000" dirty="0"/>
              <a:t> &lt;%5</a:t>
            </a:r>
          </a:p>
          <a:p>
            <a:r>
              <a:rPr lang="tr-TR" sz="2000" dirty="0" err="1"/>
              <a:t>Graft</a:t>
            </a:r>
            <a:r>
              <a:rPr lang="tr-TR" sz="2000" dirty="0"/>
              <a:t> başarısızlık nedenleri</a:t>
            </a:r>
          </a:p>
          <a:p>
            <a:pPr lvl="1"/>
            <a:r>
              <a:rPr lang="tr-TR" sz="2000" dirty="0" err="1"/>
              <a:t>Splenomegali</a:t>
            </a:r>
            <a:endParaRPr lang="tr-TR" sz="2000" dirty="0"/>
          </a:p>
          <a:p>
            <a:pPr lvl="1"/>
            <a:r>
              <a:rPr lang="tr-TR" sz="2000" dirty="0"/>
              <a:t>Kemik iliği mikro çevresi; </a:t>
            </a:r>
            <a:r>
              <a:rPr lang="tr-TR" sz="2000" dirty="0" err="1"/>
              <a:t>fibrozis</a:t>
            </a:r>
            <a:r>
              <a:rPr lang="tr-TR" sz="2000" dirty="0"/>
              <a:t>, kronik </a:t>
            </a:r>
            <a:r>
              <a:rPr lang="tr-TR" sz="2000" dirty="0" err="1"/>
              <a:t>inflamasyon</a:t>
            </a:r>
            <a:r>
              <a:rPr lang="tr-TR" sz="2000" dirty="0"/>
              <a:t>, demir yükü</a:t>
            </a:r>
          </a:p>
          <a:p>
            <a:pPr lvl="1"/>
            <a:r>
              <a:rPr lang="tr-TR" sz="2000" dirty="0"/>
              <a:t>Transfüzyon ilişkili HLA </a:t>
            </a:r>
            <a:r>
              <a:rPr lang="tr-TR" sz="2000" dirty="0" err="1"/>
              <a:t>sensitizasyonu</a:t>
            </a:r>
            <a:endParaRPr lang="tr-TR" sz="2000" dirty="0"/>
          </a:p>
          <a:p>
            <a:pPr lvl="1"/>
            <a:r>
              <a:rPr lang="tr-TR" sz="2000" dirty="0"/>
              <a:t>HLA uyumsuz nakil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84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D4714268-1CE0-2277-DC62-4D2853F4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Autofit/>
          </a:bodyPr>
          <a:lstStyle/>
          <a:p>
            <a:pPr algn="ctr"/>
            <a:r>
              <a:rPr lang="tr-TR" sz="3400" b="1" dirty="0"/>
              <a:t>MF </a:t>
            </a:r>
            <a:r>
              <a:rPr lang="tr-TR" sz="3400" b="1" dirty="0" err="1"/>
              <a:t>Allo-KHN’de</a:t>
            </a:r>
            <a:r>
              <a:rPr lang="tr-TR" sz="3400" b="1" dirty="0"/>
              <a:t> </a:t>
            </a:r>
            <a:r>
              <a:rPr lang="tr-TR" sz="3400" b="1" dirty="0" err="1"/>
              <a:t>Graft</a:t>
            </a:r>
            <a:r>
              <a:rPr lang="tr-TR" sz="3400" b="1" dirty="0"/>
              <a:t> Başarısızlığı- EBMT CMWP Önerileri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9E6990A-42EA-D579-14AC-94E3E85C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5949"/>
            <a:ext cx="5157787" cy="823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dirty="0" err="1"/>
              <a:t>Graft</a:t>
            </a:r>
            <a:r>
              <a:rPr lang="tr-TR" dirty="0"/>
              <a:t> yetersizliği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4E318E8-ECBF-870C-B354-61F709305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315070"/>
            <a:ext cx="5157787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dirty="0"/>
              <a:t>Nedene yönelik tedavi uygulanması</a:t>
            </a:r>
          </a:p>
          <a:p>
            <a:pPr lvl="1"/>
            <a:r>
              <a:rPr lang="tr-TR" dirty="0" err="1"/>
              <a:t>GvHH</a:t>
            </a:r>
            <a:r>
              <a:rPr lang="tr-TR" dirty="0"/>
              <a:t>, </a:t>
            </a:r>
            <a:r>
              <a:rPr lang="tr-TR" dirty="0" err="1"/>
              <a:t>viral</a:t>
            </a:r>
            <a:r>
              <a:rPr lang="tr-TR" dirty="0"/>
              <a:t> enfeksiyon</a:t>
            </a:r>
          </a:p>
          <a:p>
            <a:pPr lvl="1"/>
            <a:r>
              <a:rPr lang="tr-TR" dirty="0" err="1"/>
              <a:t>Myelosupresif</a:t>
            </a:r>
            <a:r>
              <a:rPr lang="tr-TR" dirty="0"/>
              <a:t>  ilaçlar</a:t>
            </a:r>
          </a:p>
          <a:p>
            <a:r>
              <a:rPr lang="tr-TR" dirty="0"/>
              <a:t>Büyüme faktörlerinin etkisi?</a:t>
            </a:r>
          </a:p>
          <a:p>
            <a:r>
              <a:rPr lang="tr-TR" dirty="0"/>
              <a:t>Azalan </a:t>
            </a:r>
            <a:r>
              <a:rPr lang="tr-TR" dirty="0" err="1"/>
              <a:t>kimerizm</a:t>
            </a:r>
            <a:r>
              <a:rPr lang="tr-TR" dirty="0"/>
              <a:t> durumunda DLI kullanılabilir</a:t>
            </a:r>
          </a:p>
          <a:p>
            <a:r>
              <a:rPr lang="tr-TR" dirty="0" err="1"/>
              <a:t>Hematopoezin</a:t>
            </a:r>
            <a:r>
              <a:rPr lang="tr-TR" dirty="0"/>
              <a:t> olmadığı </a:t>
            </a:r>
            <a:r>
              <a:rPr lang="tr-TR" dirty="0" err="1"/>
              <a:t>pansitopenik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graft</a:t>
            </a:r>
            <a:r>
              <a:rPr lang="tr-TR" dirty="0"/>
              <a:t> yetersizliğinde 2. </a:t>
            </a:r>
            <a:r>
              <a:rPr lang="tr-TR" dirty="0" err="1"/>
              <a:t>allo</a:t>
            </a:r>
            <a:r>
              <a:rPr lang="tr-TR" dirty="0"/>
              <a:t>-KHN düşünülmeli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46639083-BB24-A653-9C6C-4F0A10218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277558"/>
            <a:ext cx="5183188" cy="823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dirty="0"/>
              <a:t>Kötü </a:t>
            </a:r>
            <a:r>
              <a:rPr lang="tr-TR" dirty="0" err="1"/>
              <a:t>graft</a:t>
            </a:r>
            <a:r>
              <a:rPr lang="tr-TR" dirty="0"/>
              <a:t> fonksiyonu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3D9E2BE-6C6B-1534-E81A-E24030543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5070"/>
            <a:ext cx="5183188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dirty="0"/>
              <a:t>EPO ve G-CSF kullanılabilir</a:t>
            </a:r>
          </a:p>
          <a:p>
            <a:r>
              <a:rPr lang="tr-TR" dirty="0"/>
              <a:t>TPO kullanımı için yeterli kanıt bulunmuyor</a:t>
            </a:r>
          </a:p>
          <a:p>
            <a:r>
              <a:rPr lang="tr-TR" dirty="0"/>
              <a:t>Tam </a:t>
            </a:r>
            <a:r>
              <a:rPr lang="tr-TR" dirty="0" err="1"/>
              <a:t>donör</a:t>
            </a:r>
            <a:r>
              <a:rPr lang="tr-TR" dirty="0"/>
              <a:t> </a:t>
            </a:r>
            <a:r>
              <a:rPr lang="tr-TR" dirty="0" err="1"/>
              <a:t>kimerizmi</a:t>
            </a:r>
            <a:r>
              <a:rPr lang="tr-TR" dirty="0"/>
              <a:t> durumunda ayrıştırılmış CD34+ hücre </a:t>
            </a:r>
            <a:r>
              <a:rPr lang="tr-TR" dirty="0" err="1"/>
              <a:t>infüzyonu</a:t>
            </a:r>
            <a:endParaRPr lang="tr-TR" dirty="0"/>
          </a:p>
          <a:p>
            <a:r>
              <a:rPr lang="tr-TR" dirty="0" err="1"/>
              <a:t>Allo</a:t>
            </a:r>
            <a:r>
              <a:rPr lang="tr-TR" dirty="0"/>
              <a:t>-KHN sonrası masif </a:t>
            </a:r>
            <a:r>
              <a:rPr lang="tr-TR" dirty="0" err="1"/>
              <a:t>splenomegali</a:t>
            </a:r>
            <a:endParaRPr lang="tr-TR" dirty="0"/>
          </a:p>
          <a:p>
            <a:pPr lvl="1"/>
            <a:r>
              <a:rPr lang="tr-TR" dirty="0" err="1"/>
              <a:t>Splenektomi</a:t>
            </a:r>
            <a:r>
              <a:rPr lang="tr-TR" dirty="0"/>
              <a:t>?</a:t>
            </a:r>
          </a:p>
          <a:p>
            <a:r>
              <a:rPr lang="tr-TR" dirty="0"/>
              <a:t>Yanıtsız şiddetli </a:t>
            </a:r>
            <a:r>
              <a:rPr lang="tr-TR" dirty="0" err="1"/>
              <a:t>pansitopeni</a:t>
            </a:r>
            <a:endParaRPr lang="tr-TR" dirty="0"/>
          </a:p>
          <a:p>
            <a:pPr lvl="1"/>
            <a:r>
              <a:rPr lang="tr-TR" dirty="0"/>
              <a:t>2. </a:t>
            </a:r>
            <a:r>
              <a:rPr lang="tr-TR" dirty="0" err="1"/>
              <a:t>allo</a:t>
            </a:r>
            <a:r>
              <a:rPr lang="tr-TR" dirty="0"/>
              <a:t>-KHN</a:t>
            </a:r>
          </a:p>
          <a:p>
            <a:r>
              <a:rPr lang="tr-TR" dirty="0" err="1"/>
              <a:t>Mezanşimal</a:t>
            </a:r>
            <a:r>
              <a:rPr lang="tr-TR" dirty="0"/>
              <a:t> kök hücre </a:t>
            </a:r>
            <a:r>
              <a:rPr lang="tr-TR" dirty="0" err="1"/>
              <a:t>infüzyonu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Yeterli kanıt bulunmuyor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D73E702-4294-BA7A-87C3-0556F166477F}"/>
              </a:ext>
            </a:extLst>
          </p:cNvPr>
          <p:cNvSpPr txBox="1"/>
          <p:nvPr/>
        </p:nvSpPr>
        <p:spPr>
          <a:xfrm>
            <a:off x="439387" y="6317673"/>
            <a:ext cx="233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McLornan</a:t>
            </a:r>
            <a:r>
              <a:rPr lang="tr-TR" sz="1200" dirty="0"/>
              <a:t> DP, </a:t>
            </a:r>
            <a:r>
              <a:rPr lang="tr-TR" sz="1200" dirty="0" err="1"/>
              <a:t>Leukemia</a:t>
            </a:r>
            <a:r>
              <a:rPr lang="tr-TR" sz="1200" dirty="0"/>
              <a:t> May 2021</a:t>
            </a:r>
          </a:p>
        </p:txBody>
      </p:sp>
    </p:spTree>
    <p:extLst>
      <p:ext uri="{BB962C8B-B14F-4D97-AF65-F5344CB8AC3E}">
        <p14:creationId xmlns:p14="http://schemas.microsoft.com/office/powerpoint/2010/main" val="76877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862C44-6829-326B-E496-CD45F446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MF </a:t>
            </a:r>
            <a:r>
              <a:rPr lang="tr-TR" dirty="0" err="1"/>
              <a:t>Allo</a:t>
            </a:r>
            <a:r>
              <a:rPr lang="tr-TR" dirty="0"/>
              <a:t>-KHN Sonrası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403A1B-7491-B0F7-F30D-8A4887E2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Kimerizm</a:t>
            </a:r>
            <a:r>
              <a:rPr lang="tr-TR" dirty="0"/>
              <a:t> izlemi; D+30, +100, +180, +270, +360 ve gerektikçe </a:t>
            </a:r>
          </a:p>
          <a:p>
            <a:r>
              <a:rPr lang="tr-TR" dirty="0"/>
              <a:t>Kemik iliği biyopsi</a:t>
            </a:r>
          </a:p>
          <a:p>
            <a:pPr lvl="1"/>
            <a:r>
              <a:rPr lang="tr-TR" dirty="0"/>
              <a:t>Nakil öncesi, +100.gün ve +12.ay minimum öneri</a:t>
            </a:r>
          </a:p>
          <a:p>
            <a:pPr lvl="2"/>
            <a:r>
              <a:rPr lang="tr-TR" dirty="0"/>
              <a:t>+24 ve +36. ay </a:t>
            </a:r>
            <a:r>
              <a:rPr lang="tr-TR" dirty="0" err="1"/>
              <a:t>fibrozis</a:t>
            </a:r>
            <a:r>
              <a:rPr lang="tr-TR" dirty="0"/>
              <a:t> kontrolü açısından öneriliyor</a:t>
            </a:r>
          </a:p>
          <a:p>
            <a:pPr lvl="1"/>
            <a:r>
              <a:rPr lang="tr-TR" dirty="0" err="1"/>
              <a:t>Hipersellülarite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 err="1">
                <a:sym typeface="Wingdings" pitchFamily="2" charset="2"/>
              </a:rPr>
              <a:t>engrafman</a:t>
            </a:r>
            <a:r>
              <a:rPr lang="tr-TR" dirty="0">
                <a:sym typeface="Wingdings" pitchFamily="2" charset="2"/>
              </a:rPr>
              <a:t> sonrası</a:t>
            </a:r>
            <a:endParaRPr lang="tr-TR" dirty="0"/>
          </a:p>
          <a:p>
            <a:pPr lvl="1"/>
            <a:r>
              <a:rPr lang="tr-TR" dirty="0"/>
              <a:t>Fibrozis</a:t>
            </a:r>
            <a:r>
              <a:rPr lang="tr-TR" dirty="0">
                <a:sym typeface="Wingdings" pitchFamily="2" charset="2"/>
              </a:rPr>
              <a:t>6-23 ay, sıklıkla 12 ay</a:t>
            </a:r>
          </a:p>
          <a:p>
            <a:pPr lvl="2"/>
            <a:r>
              <a:rPr lang="tr-TR" dirty="0">
                <a:sym typeface="Wingdings" pitchFamily="2" charset="2"/>
              </a:rPr>
              <a:t>+100. gün gr 2-3 azalma iyi </a:t>
            </a:r>
            <a:r>
              <a:rPr lang="tr-TR" dirty="0" err="1">
                <a:sym typeface="Wingdings" pitchFamily="2" charset="2"/>
              </a:rPr>
              <a:t>graft</a:t>
            </a:r>
            <a:r>
              <a:rPr lang="tr-TR" dirty="0">
                <a:sym typeface="Wingdings" pitchFamily="2" charset="2"/>
              </a:rPr>
              <a:t> fonksiyonu, azalmış </a:t>
            </a:r>
            <a:r>
              <a:rPr lang="tr-TR" dirty="0" err="1">
                <a:sym typeface="Wingdings" pitchFamily="2" charset="2"/>
              </a:rPr>
              <a:t>nüks</a:t>
            </a:r>
            <a:r>
              <a:rPr lang="tr-TR" dirty="0">
                <a:sym typeface="Wingdings" pitchFamily="2" charset="2"/>
              </a:rPr>
              <a:t> riski ve 5 yıllık sağ kalım ile ilişkilidir</a:t>
            </a:r>
            <a:endParaRPr lang="tr-TR" dirty="0"/>
          </a:p>
          <a:p>
            <a:pPr lvl="1"/>
            <a:r>
              <a:rPr lang="tr-TR" dirty="0" err="1"/>
              <a:t>Megakaryosit</a:t>
            </a:r>
            <a:r>
              <a:rPr lang="tr-TR" dirty="0"/>
              <a:t> </a:t>
            </a:r>
            <a:r>
              <a:rPr lang="tr-TR" dirty="0" err="1"/>
              <a:t>mofolojisi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 err="1">
                <a:sym typeface="Wingdings" pitchFamily="2" charset="2"/>
              </a:rPr>
              <a:t>engrafman</a:t>
            </a:r>
            <a:r>
              <a:rPr lang="tr-TR" dirty="0">
                <a:sym typeface="Wingdings" pitchFamily="2" charset="2"/>
              </a:rPr>
              <a:t> sonrası</a:t>
            </a:r>
          </a:p>
          <a:p>
            <a:r>
              <a:rPr lang="tr-TR" dirty="0">
                <a:sym typeface="Wingdings" pitchFamily="2" charset="2"/>
              </a:rPr>
              <a:t>Ölçülebilir kalıntı hastalık izlemi</a:t>
            </a:r>
          </a:p>
          <a:p>
            <a:pPr lvl="1"/>
            <a:r>
              <a:rPr lang="tr-TR" dirty="0">
                <a:sym typeface="Wingdings" pitchFamily="2" charset="2"/>
              </a:rPr>
              <a:t>Nakil öncesi NGS analizi</a:t>
            </a:r>
          </a:p>
          <a:p>
            <a:pPr lvl="2"/>
            <a:r>
              <a:rPr lang="tr-TR" sz="1400" i="1" dirty="0">
                <a:effectLst/>
                <a:latin typeface="AdvOTb4af3d5d.I"/>
              </a:rPr>
              <a:t>JAK2, CALR, ASXL1, SRSF2, EZH2, IDH1, IDH2, U2AF</a:t>
            </a:r>
            <a:r>
              <a:rPr lang="tr-TR" sz="1400" i="1" dirty="0">
                <a:effectLst/>
                <a:latin typeface="AdvOTf9433e2d"/>
              </a:rPr>
              <a:t>1Q157 </a:t>
            </a:r>
          </a:p>
          <a:p>
            <a:pPr lvl="2"/>
            <a:r>
              <a:rPr lang="tr-TR" sz="1400" i="1" dirty="0">
                <a:latin typeface="AdvOTf9433e2d"/>
              </a:rPr>
              <a:t>JAK2</a:t>
            </a:r>
            <a:r>
              <a:rPr lang="tr-TR" sz="1400" dirty="0">
                <a:latin typeface="AdvOTf9433e2d"/>
              </a:rPr>
              <a:t> V617F </a:t>
            </a:r>
            <a:r>
              <a:rPr lang="tr-TR" sz="1400" dirty="0" err="1">
                <a:latin typeface="AdvOTf9433e2d"/>
              </a:rPr>
              <a:t>allel</a:t>
            </a:r>
            <a:r>
              <a:rPr lang="tr-TR" sz="1400" dirty="0">
                <a:latin typeface="AdvOTf9433e2d"/>
              </a:rPr>
              <a:t> düzeyi &gt;%1 (D+28) MRD izlemi </a:t>
            </a:r>
            <a:r>
              <a:rPr lang="tr-TR" sz="1400" dirty="0" err="1">
                <a:latin typeface="AdvOTf9433e2d"/>
              </a:rPr>
              <a:t>nüks</a:t>
            </a:r>
            <a:r>
              <a:rPr lang="tr-TR" sz="1400" dirty="0">
                <a:latin typeface="AdvOTf9433e2d"/>
              </a:rPr>
              <a:t> ve genel sağ kalım açısından </a:t>
            </a:r>
            <a:r>
              <a:rPr lang="tr-TR" sz="1400" dirty="0" err="1">
                <a:latin typeface="AdvOTf9433e2d"/>
              </a:rPr>
              <a:t>prognostik</a:t>
            </a:r>
            <a:r>
              <a:rPr lang="tr-TR" sz="1400" dirty="0">
                <a:latin typeface="AdvOTf9433e2d"/>
              </a:rPr>
              <a:t> </a:t>
            </a:r>
          </a:p>
          <a:p>
            <a:pPr lvl="2"/>
            <a:r>
              <a:rPr lang="tr-TR" sz="1400" dirty="0">
                <a:latin typeface="AdvOTf9433e2d"/>
              </a:rPr>
              <a:t>+100. gün moleküler negatif olma ihtimali </a:t>
            </a:r>
            <a:r>
              <a:rPr lang="tr-TR" sz="1400" i="1" dirty="0">
                <a:latin typeface="AdvOTf9433e2d"/>
              </a:rPr>
              <a:t>CALR </a:t>
            </a:r>
            <a:r>
              <a:rPr lang="tr-TR" sz="1400" dirty="0">
                <a:latin typeface="AdvOTf9433e2d"/>
              </a:rPr>
              <a:t>için %92, </a:t>
            </a:r>
            <a:r>
              <a:rPr lang="tr-TR" sz="1400" i="1" dirty="0">
                <a:latin typeface="AdvOTf9433e2d"/>
              </a:rPr>
              <a:t>MPL</a:t>
            </a:r>
            <a:r>
              <a:rPr lang="tr-TR" sz="1400" dirty="0">
                <a:latin typeface="AdvOTf9433e2d"/>
              </a:rPr>
              <a:t> için %75, </a:t>
            </a:r>
            <a:r>
              <a:rPr lang="tr-TR" sz="1400" i="1" dirty="0">
                <a:latin typeface="AdvOTf9433e2d"/>
              </a:rPr>
              <a:t>JAK2 V617F </a:t>
            </a:r>
            <a:r>
              <a:rPr lang="tr-TR" sz="1400" dirty="0">
                <a:latin typeface="AdvOTf9433e2d"/>
              </a:rPr>
              <a:t>için %67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00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CABECC89-28B8-048B-2654-D28FCD0C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365125"/>
            <a:ext cx="10475976" cy="732155"/>
          </a:xfrm>
        </p:spPr>
        <p:txBody>
          <a:bodyPr/>
          <a:lstStyle/>
          <a:p>
            <a:pPr algn="ctr"/>
            <a:r>
              <a:rPr lang="tr-TR" dirty="0"/>
              <a:t>AKHN Sonrası </a:t>
            </a:r>
            <a:r>
              <a:rPr lang="tr-TR" dirty="0" err="1"/>
              <a:t>Nüks</a:t>
            </a:r>
            <a:r>
              <a:rPr lang="tr-TR" dirty="0"/>
              <a:t> </a:t>
            </a:r>
            <a:r>
              <a:rPr lang="tr-TR" dirty="0" err="1"/>
              <a:t>Myelofibrozis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07A6D74-F55F-0531-2030-D9452645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8" y="1364233"/>
            <a:ext cx="8656320" cy="480623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D1EE2A5-DA7C-80CB-3B78-EC20992A097E}"/>
              </a:ext>
            </a:extLst>
          </p:cNvPr>
          <p:cNvSpPr txBox="1"/>
          <p:nvPr/>
        </p:nvSpPr>
        <p:spPr>
          <a:xfrm>
            <a:off x="6864096" y="6352032"/>
            <a:ext cx="266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Ali H, </a:t>
            </a:r>
            <a:r>
              <a:rPr lang="tr-TR" dirty="0" err="1"/>
              <a:t>Am</a:t>
            </a:r>
            <a:r>
              <a:rPr lang="tr-TR" dirty="0"/>
              <a:t> J </a:t>
            </a:r>
            <a:r>
              <a:rPr lang="tr-TR" dirty="0" err="1"/>
              <a:t>Haematol</a:t>
            </a:r>
            <a:r>
              <a:rPr lang="tr-TR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0308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8D0F3973-DE43-BAAD-4099-872F4E24F3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83878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MF </a:t>
            </a:r>
            <a:r>
              <a:rPr lang="tr-TR" dirty="0" err="1"/>
              <a:t>Allo</a:t>
            </a:r>
            <a:r>
              <a:rPr lang="tr-TR" dirty="0"/>
              <a:t>-KHN DLI Uygulaması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43686B-E083-FE85-32FD-C67AA274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32" y="2052039"/>
            <a:ext cx="10588735" cy="168514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0E7A268-0FDB-189B-FD3F-950C52113E58}"/>
              </a:ext>
            </a:extLst>
          </p:cNvPr>
          <p:cNvSpPr txBox="1"/>
          <p:nvPr/>
        </p:nvSpPr>
        <p:spPr>
          <a:xfrm>
            <a:off x="329540" y="6220233"/>
            <a:ext cx="405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effectLst/>
                <a:latin typeface="AdvOTf9433e2d"/>
              </a:rPr>
              <a:t>De </a:t>
            </a:r>
            <a:r>
              <a:rPr lang="tr-TR" sz="1400" dirty="0" err="1">
                <a:effectLst/>
                <a:latin typeface="AdvOTf9433e2d"/>
              </a:rPr>
              <a:t>Vos</a:t>
            </a:r>
            <a:r>
              <a:rPr lang="tr-TR" sz="1400" dirty="0">
                <a:effectLst/>
                <a:latin typeface="AdvOTf9433e2d"/>
              </a:rPr>
              <a:t> J, </a:t>
            </a:r>
            <a:r>
              <a:rPr lang="tr-TR" sz="1400" dirty="0" err="1">
                <a:effectLst/>
                <a:latin typeface="AdvOTf9433e2d"/>
              </a:rPr>
              <a:t>Bull</a:t>
            </a:r>
            <a:r>
              <a:rPr lang="tr-TR" sz="1400" dirty="0">
                <a:effectLst/>
                <a:latin typeface="AdvOTf9433e2d"/>
              </a:rPr>
              <a:t> </a:t>
            </a:r>
            <a:r>
              <a:rPr lang="tr-TR" sz="1400" dirty="0" err="1">
                <a:effectLst/>
                <a:latin typeface="AdvOTf9433e2d"/>
              </a:rPr>
              <a:t>du</a:t>
            </a:r>
            <a:r>
              <a:rPr lang="tr-TR" sz="1400" dirty="0">
                <a:effectLst/>
                <a:latin typeface="AdvOTf9433e2d"/>
              </a:rPr>
              <a:t> </a:t>
            </a:r>
            <a:r>
              <a:rPr lang="tr-TR" sz="1400" dirty="0" err="1">
                <a:effectLst/>
                <a:latin typeface="AdvOTf9433e2d"/>
              </a:rPr>
              <a:t>Cancer</a:t>
            </a:r>
            <a:r>
              <a:rPr lang="tr-TR" sz="1400" dirty="0">
                <a:effectLst/>
                <a:latin typeface="AdvOTf9433e2d"/>
              </a:rPr>
              <a:t>. 2019;106:S35</a:t>
            </a:r>
            <a:r>
              <a:rPr lang="tr-TR" sz="1400" dirty="0">
                <a:effectLst/>
                <a:latin typeface="AdvOTf9433e2d+20"/>
              </a:rPr>
              <a:t>–</a:t>
            </a:r>
            <a:r>
              <a:rPr lang="tr-TR" sz="1400" dirty="0">
                <a:effectLst/>
                <a:latin typeface="AdvOTf9433e2d"/>
              </a:rPr>
              <a:t>9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48610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role of allogeneic stem-cell transplant in myelofibrosis in the era of  JAK inhibitors: a case-based review | Bone Marrow Transplantation">
            <a:extLst>
              <a:ext uri="{FF2B5EF4-FFF2-40B4-BE49-F238E27FC236}">
                <a16:creationId xmlns:a16="http://schemas.microsoft.com/office/drawing/2014/main" id="{04BBDB05-62E1-635E-79A8-98A1A817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60400"/>
            <a:ext cx="86995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5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23B892-A5FD-4213-9A6A-50968CCE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8" y="365125"/>
            <a:ext cx="10453020" cy="901061"/>
          </a:xfrm>
        </p:spPr>
        <p:txBody>
          <a:bodyPr/>
          <a:lstStyle/>
          <a:p>
            <a:pPr algn="ctr"/>
            <a:r>
              <a:rPr lang="tr-TR" dirty="0" err="1"/>
              <a:t>Myelofibrozis</a:t>
            </a:r>
            <a:r>
              <a:rPr lang="tr-TR" dirty="0"/>
              <a:t> </a:t>
            </a:r>
            <a:r>
              <a:rPr lang="tr-TR" dirty="0" err="1"/>
              <a:t>Allojeneik</a:t>
            </a:r>
            <a:r>
              <a:rPr lang="tr-TR" dirty="0"/>
              <a:t> Kök Hücre Nakli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F2C18E15-6441-7475-1F36-E8926BE2D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9488" y="1606271"/>
            <a:ext cx="4441373" cy="587023"/>
          </a:xfrm>
        </p:spPr>
        <p:txBody>
          <a:bodyPr anchor="ctr"/>
          <a:lstStyle/>
          <a:p>
            <a:pPr algn="ctr"/>
            <a:r>
              <a:rPr lang="tr-TR" dirty="0"/>
              <a:t>EBMT Nakil Aktivitesi- 2022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82C643F-FACD-32BC-CB3E-CB4D2816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4" y="2271563"/>
            <a:ext cx="4085546" cy="3657600"/>
          </a:xfrm>
          <a:prstGeom prst="rect">
            <a:avLst/>
          </a:prstGeom>
        </p:spPr>
      </p:pic>
      <p:pic>
        <p:nvPicPr>
          <p:cNvPr id="10" name="Picture 2" descr="extended data figure 1">
            <a:extLst>
              <a:ext uri="{FF2B5EF4-FFF2-40B4-BE49-F238E27FC236}">
                <a16:creationId xmlns:a16="http://schemas.microsoft.com/office/drawing/2014/main" id="{9F996064-AB3F-37C0-892D-5080C1986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12" b="51449"/>
          <a:stretch/>
        </p:blipFill>
        <p:spPr bwMode="auto">
          <a:xfrm>
            <a:off x="6003758" y="2117596"/>
            <a:ext cx="4616663" cy="22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şağı Ok 10">
            <a:extLst>
              <a:ext uri="{FF2B5EF4-FFF2-40B4-BE49-F238E27FC236}">
                <a16:creationId xmlns:a16="http://schemas.microsoft.com/office/drawing/2014/main" id="{8F1BE3F6-6939-0FAF-14F5-1F5940366B92}"/>
              </a:ext>
            </a:extLst>
          </p:cNvPr>
          <p:cNvSpPr/>
          <p:nvPr/>
        </p:nvSpPr>
        <p:spPr>
          <a:xfrm>
            <a:off x="9278699" y="2486788"/>
            <a:ext cx="166254" cy="4126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7E2F7F6-C4C7-EE65-B553-ADD96E3DD018}"/>
              </a:ext>
            </a:extLst>
          </p:cNvPr>
          <p:cNvSpPr txBox="1"/>
          <p:nvPr/>
        </p:nvSpPr>
        <p:spPr>
          <a:xfrm>
            <a:off x="9073125" y="206943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RUX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58707E6-1073-9A7C-B36A-3312DD4C121F}"/>
              </a:ext>
            </a:extLst>
          </p:cNvPr>
          <p:cNvSpPr txBox="1"/>
          <p:nvPr/>
        </p:nvSpPr>
        <p:spPr>
          <a:xfrm>
            <a:off x="6616373" y="1608519"/>
            <a:ext cx="2378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Nakil aşamasında ortanca yaş</a:t>
            </a:r>
          </a:p>
          <a:p>
            <a:r>
              <a:rPr lang="tr-TR" sz="1400" dirty="0"/>
              <a:t>59.3 (2015-2018)</a:t>
            </a:r>
          </a:p>
          <a:p>
            <a:r>
              <a:rPr lang="tr-TR" sz="1400" dirty="0"/>
              <a:t>57.8 (2011-2014)</a:t>
            </a:r>
          </a:p>
          <a:p>
            <a:r>
              <a:rPr lang="tr-TR" sz="1400" dirty="0"/>
              <a:t>55.6 (2006-2010)</a:t>
            </a:r>
          </a:p>
          <a:p>
            <a:r>
              <a:rPr lang="tr-TR" sz="1400" dirty="0"/>
              <a:t>49.4 (&lt;2006)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6B79027-952D-A8DD-CDFD-5177B41DE202}"/>
              </a:ext>
            </a:extLst>
          </p:cNvPr>
          <p:cNvSpPr txBox="1"/>
          <p:nvPr/>
        </p:nvSpPr>
        <p:spPr>
          <a:xfrm>
            <a:off x="10045594" y="6354375"/>
            <a:ext cx="169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D. </a:t>
            </a:r>
            <a:r>
              <a:rPr lang="tr-TR" sz="1200" dirty="0" err="1"/>
              <a:t>McLornan</a:t>
            </a:r>
            <a:r>
              <a:rPr lang="tr-TR" sz="1200" dirty="0"/>
              <a:t>, BMT 2021</a:t>
            </a:r>
          </a:p>
        </p:txBody>
      </p:sp>
      <p:sp>
        <p:nvSpPr>
          <p:cNvPr id="15" name="İçerik Yer Tutucusu 13">
            <a:extLst>
              <a:ext uri="{FF2B5EF4-FFF2-40B4-BE49-F238E27FC236}">
                <a16:creationId xmlns:a16="http://schemas.microsoft.com/office/drawing/2014/main" id="{2A85D8A0-BFFF-F783-46E4-1AEED33EDCE4}"/>
              </a:ext>
            </a:extLst>
          </p:cNvPr>
          <p:cNvSpPr txBox="1">
            <a:spLocks/>
          </p:cNvSpPr>
          <p:nvPr/>
        </p:nvSpPr>
        <p:spPr>
          <a:xfrm>
            <a:off x="6616373" y="4305708"/>
            <a:ext cx="4726590" cy="1663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MUD sayısında artış</a:t>
            </a:r>
          </a:p>
          <a:p>
            <a:r>
              <a:rPr lang="tr-TR" sz="2000" dirty="0" err="1"/>
              <a:t>Myeloablatif</a:t>
            </a:r>
            <a:r>
              <a:rPr lang="tr-TR" sz="2000" dirty="0"/>
              <a:t> rejim kullanımında azalma</a:t>
            </a:r>
          </a:p>
          <a:p>
            <a:r>
              <a:rPr lang="tr-TR" sz="2000" dirty="0" err="1"/>
              <a:t>GvHH</a:t>
            </a:r>
            <a:r>
              <a:rPr lang="tr-TR" sz="2000" dirty="0"/>
              <a:t> sıklığında azalma</a:t>
            </a:r>
          </a:p>
          <a:p>
            <a:r>
              <a:rPr lang="tr-TR" sz="2000" dirty="0"/>
              <a:t>İleri yaş nakil sıklığında artış</a:t>
            </a:r>
          </a:p>
        </p:txBody>
      </p:sp>
    </p:spTree>
    <p:extLst>
      <p:ext uri="{BB962C8B-B14F-4D97-AF65-F5344CB8AC3E}">
        <p14:creationId xmlns:p14="http://schemas.microsoft.com/office/powerpoint/2010/main" val="394202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A6D926-572C-FED6-A534-2E1CB2F1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18" y="5103380"/>
            <a:ext cx="3781302" cy="1325563"/>
          </a:xfrm>
        </p:spPr>
        <p:txBody>
          <a:bodyPr/>
          <a:lstStyle/>
          <a:p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37058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1BE7167-EA0C-7D80-3274-77EF46FD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8" y="361697"/>
            <a:ext cx="5668772" cy="198333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D84D242B-2737-82F8-A1B4-29C6C029D542}"/>
              </a:ext>
            </a:extLst>
          </p:cNvPr>
          <p:cNvSpPr txBox="1"/>
          <p:nvPr/>
        </p:nvSpPr>
        <p:spPr>
          <a:xfrm>
            <a:off x="427228" y="2657779"/>
            <a:ext cx="5668772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Times" pitchFamily="2" charset="0"/>
              </a:rPr>
              <a:t>2003-2007 (n= 1148) ve 2013-2017 (n=1131)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" pitchFamily="2" charset="0"/>
              </a:rPr>
              <a:t>İlk </a:t>
            </a:r>
            <a:r>
              <a:rPr lang="tr-TR" dirty="0" err="1">
                <a:latin typeface="Times" pitchFamily="2" charset="0"/>
              </a:rPr>
              <a:t>allo</a:t>
            </a:r>
            <a:r>
              <a:rPr lang="tr-TR" dirty="0">
                <a:latin typeface="Times" pitchFamily="2" charset="0"/>
              </a:rPr>
              <a:t>-KHN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Times" pitchFamily="2" charset="0"/>
              </a:rPr>
              <a:t>Son 25 yıl takipte +200. gün NRM %30</a:t>
            </a:r>
            <a:r>
              <a:rPr lang="tr-TR" sz="1800" dirty="0">
                <a:effectLst/>
                <a:latin typeface="Times" pitchFamily="2" charset="0"/>
                <a:sym typeface="Wingdings" pitchFamily="2" charset="2"/>
              </a:rPr>
              <a:t> %16 %11</a:t>
            </a:r>
            <a:endParaRPr lang="tr-TR" sz="1800" dirty="0">
              <a:effectLst/>
              <a:latin typeface="Times" pitchFamily="2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2E803B8-FEF5-2E2C-63E9-5210D0E18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48" y="361697"/>
            <a:ext cx="3879342" cy="2732507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A1CEB75-32C7-CD55-340C-D329C7D13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11" y="3429000"/>
            <a:ext cx="4230815" cy="2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B590F-D798-B257-5A52-2EB0D44D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21" y="412628"/>
            <a:ext cx="10748158" cy="9530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Myelofibrozis</a:t>
            </a:r>
            <a:r>
              <a:rPr lang="tr-TR" dirty="0"/>
              <a:t> olumsuz </a:t>
            </a:r>
            <a:r>
              <a:rPr lang="tr-TR" dirty="0" err="1"/>
              <a:t>sitogenetik</a:t>
            </a:r>
            <a:r>
              <a:rPr lang="tr-TR" dirty="0"/>
              <a:t> risk faktörleri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5696EAA-32AC-1AC5-FBB2-2D01C2A4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0" y="1252968"/>
            <a:ext cx="10670279" cy="391279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BB814CB-91EE-BDF5-5938-9B1146ECCFCC}"/>
              </a:ext>
            </a:extLst>
          </p:cNvPr>
          <p:cNvSpPr txBox="1"/>
          <p:nvPr/>
        </p:nvSpPr>
        <p:spPr>
          <a:xfrm>
            <a:off x="721918" y="5165766"/>
            <a:ext cx="106702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URWPalladioL"/>
              </a:rPr>
              <a:t>*</a:t>
            </a:r>
            <a:r>
              <a:rPr lang="tr-TR" sz="1400" dirty="0">
                <a:effectLst/>
                <a:latin typeface="URWPalladioL"/>
              </a:rPr>
              <a:t>Olumsuz </a:t>
            </a:r>
            <a:r>
              <a:rPr lang="tr-TR" sz="1400" dirty="0" err="1">
                <a:effectLst/>
                <a:latin typeface="URWPalladioL"/>
              </a:rPr>
              <a:t>karyotip;kompleks</a:t>
            </a:r>
            <a:r>
              <a:rPr lang="tr-TR" sz="1400" dirty="0">
                <a:effectLst/>
                <a:latin typeface="URWPalladioL"/>
              </a:rPr>
              <a:t> </a:t>
            </a:r>
            <a:r>
              <a:rPr lang="tr-TR" sz="1400" dirty="0" err="1">
                <a:effectLst/>
                <a:latin typeface="URWPalladioL"/>
              </a:rPr>
              <a:t>karyotip</a:t>
            </a:r>
            <a:r>
              <a:rPr lang="tr-TR" sz="1400" dirty="0">
                <a:latin typeface="URWPalladioL"/>
              </a:rPr>
              <a:t> veya tek veya 2 anormalliği içeren;+8,-7/7q-, i(17q),-5/5q-, 12p-,inv(3),11q23 yeniden yapılanması</a:t>
            </a:r>
            <a:endParaRPr lang="tr-TR" sz="1400" dirty="0">
              <a:effectLst/>
              <a:latin typeface="URWPalladioL"/>
            </a:endParaRPr>
          </a:p>
          <a:p>
            <a:r>
              <a:rPr lang="tr-TR" dirty="0">
                <a:latin typeface="URWPalladioL"/>
              </a:rPr>
              <a:t>*</a:t>
            </a:r>
            <a:r>
              <a:rPr lang="tr-TR" sz="1400" dirty="0">
                <a:latin typeface="URWPalladioL"/>
              </a:rPr>
              <a:t>MIPSS70 </a:t>
            </a:r>
            <a:r>
              <a:rPr lang="tr-TR" sz="1400" dirty="0">
                <a:effectLst/>
                <a:latin typeface="URWPalladioL"/>
              </a:rPr>
              <a:t>HMR : ASXL1, SRSF2, EZH2, IDH1, IDH2, ve </a:t>
            </a:r>
            <a:r>
              <a:rPr lang="tr-TR" sz="1400" dirty="0">
                <a:latin typeface="URWPalladioL"/>
              </a:rPr>
              <a:t>MIPSS70-plus v2.0 </a:t>
            </a:r>
            <a:r>
              <a:rPr lang="tr-TR" sz="1400" dirty="0">
                <a:effectLst/>
                <a:latin typeface="URWPalladioL"/>
              </a:rPr>
              <a:t>HMR : ASXL1, SRSF2, EZH2, IDH1, IDH2, U2AF1Q157.</a:t>
            </a:r>
            <a:br>
              <a:rPr lang="tr-TR" sz="1400" dirty="0">
                <a:effectLst/>
                <a:latin typeface="URWPalladioL"/>
              </a:rPr>
            </a:br>
            <a:r>
              <a:rPr lang="tr-TR" sz="1400" dirty="0">
                <a:effectLst/>
                <a:latin typeface="URWPalladioL"/>
              </a:rPr>
              <a:t>*</a:t>
            </a:r>
            <a:r>
              <a:rPr lang="tr-TR" sz="1400" dirty="0" err="1">
                <a:effectLst/>
                <a:latin typeface="URWPalladioL"/>
              </a:rPr>
              <a:t>Very</a:t>
            </a:r>
            <a:r>
              <a:rPr lang="tr-TR" sz="1400" dirty="0">
                <a:effectLst/>
                <a:latin typeface="URWPalladioL"/>
              </a:rPr>
              <a:t> </a:t>
            </a:r>
            <a:r>
              <a:rPr lang="tr-TR" sz="1400" dirty="0" err="1">
                <a:effectLst/>
                <a:latin typeface="URWPalladioL"/>
              </a:rPr>
              <a:t>unfavorable</a:t>
            </a:r>
            <a:r>
              <a:rPr lang="tr-TR" sz="1400" dirty="0">
                <a:effectLst/>
                <a:latin typeface="URWPalladioL"/>
              </a:rPr>
              <a:t> </a:t>
            </a:r>
            <a:r>
              <a:rPr lang="tr-TR" sz="1400" dirty="0" err="1">
                <a:effectLst/>
                <a:latin typeface="URWPalladioL"/>
              </a:rPr>
              <a:t>karyotype</a:t>
            </a:r>
            <a:r>
              <a:rPr lang="tr-TR" sz="1400" dirty="0">
                <a:effectLst/>
                <a:latin typeface="URWPalladioL"/>
              </a:rPr>
              <a:t>;-7, i(17q), </a:t>
            </a:r>
            <a:r>
              <a:rPr lang="tr-TR" sz="1400" dirty="0" err="1">
                <a:effectLst/>
                <a:latin typeface="URWPalladioL"/>
              </a:rPr>
              <a:t>inv</a:t>
            </a:r>
            <a:r>
              <a:rPr lang="tr-TR" sz="1400" dirty="0">
                <a:effectLst/>
                <a:latin typeface="URWPalladioL"/>
              </a:rPr>
              <a:t>(3)/3q21, 12p-, 12p11.2, 11q-, 11q23, +8 ve +9 hariç </a:t>
            </a:r>
            <a:r>
              <a:rPr lang="tr-TR" sz="1400" dirty="0" err="1">
                <a:effectLst/>
                <a:latin typeface="URWPalladioL"/>
              </a:rPr>
              <a:t>otozomal</a:t>
            </a:r>
            <a:r>
              <a:rPr lang="tr-TR" sz="1400" dirty="0">
                <a:effectLst/>
                <a:latin typeface="URWPalladioL"/>
              </a:rPr>
              <a:t> </a:t>
            </a:r>
            <a:r>
              <a:rPr lang="tr-TR" sz="1400" dirty="0" err="1">
                <a:effectLst/>
                <a:latin typeface="URWPalladioL"/>
              </a:rPr>
              <a:t>trizomiler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911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9961EF-824E-F6AA-B3FD-1B82592A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5" y="365126"/>
            <a:ext cx="10629405" cy="59677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err="1"/>
              <a:t>Myelofibrozise</a:t>
            </a:r>
            <a:r>
              <a:rPr lang="tr-TR" sz="3200" b="1" dirty="0"/>
              <a:t> Özgü </a:t>
            </a:r>
            <a:r>
              <a:rPr lang="tr-TR" sz="3200" b="1" dirty="0" err="1"/>
              <a:t>Transplant</a:t>
            </a:r>
            <a:r>
              <a:rPr lang="tr-TR" sz="3200" b="1" dirty="0"/>
              <a:t> Ölçeklendirme Sistemi (MTSS)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29D4E2-E0E0-771C-AB57-A4DF7003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165" y="1172481"/>
            <a:ext cx="4859978" cy="26216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2200" dirty="0">
                <a:latin typeface="URWPalladioL"/>
              </a:rPr>
              <a:t>Lökosit</a:t>
            </a:r>
            <a:r>
              <a:rPr lang="tr-TR" sz="2200" dirty="0">
                <a:effectLst/>
                <a:latin typeface="URWPalladioL"/>
              </a:rPr>
              <a:t> &gt;25x10</a:t>
            </a:r>
            <a:r>
              <a:rPr lang="tr-TR" sz="2200" baseline="30000" dirty="0">
                <a:effectLst/>
                <a:latin typeface="URWPalladioL"/>
              </a:rPr>
              <a:t>9</a:t>
            </a:r>
            <a:r>
              <a:rPr lang="tr-TR" sz="2200" dirty="0">
                <a:effectLst/>
                <a:latin typeface="URWPalladioL"/>
              </a:rPr>
              <a:t>/L (1 puan)</a:t>
            </a:r>
          </a:p>
          <a:p>
            <a:r>
              <a:rPr lang="tr-TR" sz="2200" dirty="0" err="1">
                <a:effectLst/>
                <a:latin typeface="URWPalladioL"/>
              </a:rPr>
              <a:t>Platelet</a:t>
            </a:r>
            <a:r>
              <a:rPr lang="tr-TR" sz="2200" dirty="0">
                <a:effectLst/>
                <a:latin typeface="URWPalladioL"/>
              </a:rPr>
              <a:t> &lt;150x10</a:t>
            </a:r>
            <a:r>
              <a:rPr lang="tr-TR" sz="2200" baseline="30000" dirty="0">
                <a:effectLst/>
                <a:latin typeface="URWPalladioL"/>
              </a:rPr>
              <a:t>9</a:t>
            </a:r>
            <a:r>
              <a:rPr lang="tr-TR" sz="2200" dirty="0">
                <a:effectLst/>
                <a:latin typeface="URWPalladioL"/>
              </a:rPr>
              <a:t>/L (1 puan)</a:t>
            </a:r>
          </a:p>
          <a:p>
            <a:r>
              <a:rPr lang="tr-TR" sz="2200" dirty="0" err="1">
                <a:effectLst/>
                <a:latin typeface="URWPalladioL"/>
              </a:rPr>
              <a:t>Karnofsky</a:t>
            </a:r>
            <a:r>
              <a:rPr lang="tr-TR" sz="2200" dirty="0">
                <a:effectLst/>
                <a:latin typeface="URWPalladioL"/>
              </a:rPr>
              <a:t> skoru &lt;%90 (1 puan)</a:t>
            </a:r>
          </a:p>
          <a:p>
            <a:r>
              <a:rPr lang="tr-TR" sz="2200" dirty="0">
                <a:effectLst/>
                <a:latin typeface="URWPalladioL"/>
              </a:rPr>
              <a:t>Yaş &gt;57 (1 puan)</a:t>
            </a:r>
          </a:p>
          <a:p>
            <a:r>
              <a:rPr lang="tr-TR" sz="2200" dirty="0">
                <a:effectLst/>
                <a:latin typeface="URWPalladioL"/>
              </a:rPr>
              <a:t>ASXL1 mutasyonu (1 puan)</a:t>
            </a:r>
          </a:p>
          <a:p>
            <a:r>
              <a:rPr lang="tr-TR" sz="2200" dirty="0">
                <a:effectLst/>
                <a:latin typeface="URWPalladioL"/>
              </a:rPr>
              <a:t>JAK2-mutasyonu veya 3’lü negatif (2 puan) </a:t>
            </a:r>
          </a:p>
          <a:p>
            <a:r>
              <a:rPr lang="tr-TR" sz="2200" dirty="0">
                <a:effectLst/>
                <a:latin typeface="URWPalladioL"/>
              </a:rPr>
              <a:t>Uyumsuz akraba dışı </a:t>
            </a:r>
            <a:r>
              <a:rPr lang="tr-TR" sz="2200" dirty="0" err="1">
                <a:effectLst/>
                <a:latin typeface="URWPalladioL"/>
              </a:rPr>
              <a:t>donör</a:t>
            </a:r>
            <a:r>
              <a:rPr lang="tr-TR" sz="2200" dirty="0">
                <a:effectLst/>
                <a:latin typeface="URWPalladioL"/>
              </a:rPr>
              <a:t> (2 puan) </a:t>
            </a:r>
            <a:endParaRPr lang="tr-TR" sz="2200" dirty="0"/>
          </a:p>
          <a:p>
            <a:endParaRPr lang="tr-TR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706CAC40-80E3-BE56-E4F8-CA65ADFD36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6742383"/>
              </p:ext>
            </p:extLst>
          </p:nvPr>
        </p:nvGraphicFramePr>
        <p:xfrm>
          <a:off x="365165" y="3942576"/>
          <a:ext cx="4859977" cy="216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67">
                  <a:extLst>
                    <a:ext uri="{9D8B030D-6E8A-4147-A177-3AD203B41FA5}">
                      <a16:colId xmlns:a16="http://schemas.microsoft.com/office/drawing/2014/main" val="1287126086"/>
                    </a:ext>
                  </a:extLst>
                </a:gridCol>
                <a:gridCol w="1217323">
                  <a:extLst>
                    <a:ext uri="{9D8B030D-6E8A-4147-A177-3AD203B41FA5}">
                      <a16:colId xmlns:a16="http://schemas.microsoft.com/office/drawing/2014/main" val="3632371711"/>
                    </a:ext>
                  </a:extLst>
                </a:gridCol>
                <a:gridCol w="1540287">
                  <a:extLst>
                    <a:ext uri="{9D8B030D-6E8A-4147-A177-3AD203B41FA5}">
                      <a16:colId xmlns:a16="http://schemas.microsoft.com/office/drawing/2014/main" val="350007972"/>
                    </a:ext>
                  </a:extLst>
                </a:gridCol>
              </a:tblGrid>
              <a:tr h="823298">
                <a:tc>
                  <a:txBody>
                    <a:bodyPr/>
                    <a:lstStyle/>
                    <a:p>
                      <a:r>
                        <a:rPr lang="tr-TR" sz="1600" dirty="0"/>
                        <a:t>Skor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 yıl OS (%)</a:t>
                      </a:r>
                    </a:p>
                    <a:p>
                      <a:pPr algn="ctr"/>
                      <a:r>
                        <a:rPr lang="tr-TR" sz="1600" dirty="0"/>
                        <a:t>Eğitim kolu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 yıl OS (%)</a:t>
                      </a:r>
                    </a:p>
                    <a:p>
                      <a:pPr algn="ctr"/>
                      <a:r>
                        <a:rPr lang="tr-TR" sz="1600" dirty="0" err="1"/>
                        <a:t>Validasyon</a:t>
                      </a:r>
                      <a:r>
                        <a:rPr lang="tr-TR" sz="1600" dirty="0"/>
                        <a:t> kolu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5646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r>
                        <a:rPr lang="tr-TR" sz="1600" dirty="0"/>
                        <a:t>Düşük (0-2 puan)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82829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r>
                        <a:rPr lang="tr-TR" sz="1600" dirty="0"/>
                        <a:t>Orta (3-4 puan)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273717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r>
                        <a:rPr lang="tr-TR" sz="1600" dirty="0"/>
                        <a:t>Yüksek (5 puan)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04083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r>
                        <a:rPr lang="tr-TR" sz="1600" dirty="0"/>
                        <a:t>Çok yüksek (&gt;5 puan)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282722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9A166434-A36F-47C7-A76E-28A39AFE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186" y="1983852"/>
            <a:ext cx="5900319" cy="30481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9C97C82-4747-FA5D-8C0B-C57584DBE803}"/>
              </a:ext>
            </a:extLst>
          </p:cNvPr>
          <p:cNvSpPr txBox="1"/>
          <p:nvPr/>
        </p:nvSpPr>
        <p:spPr>
          <a:xfrm>
            <a:off x="6788729" y="1456636"/>
            <a:ext cx="12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Eğitim kolu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98462D-740E-FC78-8578-82F760A0D807}"/>
              </a:ext>
            </a:extLst>
          </p:cNvPr>
          <p:cNvSpPr txBox="1"/>
          <p:nvPr/>
        </p:nvSpPr>
        <p:spPr>
          <a:xfrm>
            <a:off x="9571175" y="1456636"/>
            <a:ext cx="162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Validasyon</a:t>
            </a:r>
            <a:r>
              <a:rPr lang="tr-TR" dirty="0"/>
              <a:t> kolu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2A2CF06-323B-7B05-F3AB-08124508A6F1}"/>
              </a:ext>
            </a:extLst>
          </p:cNvPr>
          <p:cNvSpPr txBox="1"/>
          <p:nvPr/>
        </p:nvSpPr>
        <p:spPr>
          <a:xfrm>
            <a:off x="365165" y="6377049"/>
            <a:ext cx="240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Gagelmann</a:t>
            </a:r>
            <a:r>
              <a:rPr lang="tr-TR" sz="1400" dirty="0"/>
              <a:t> N, Blood 2019;133</a:t>
            </a:r>
          </a:p>
        </p:txBody>
      </p:sp>
    </p:spTree>
    <p:extLst>
      <p:ext uri="{BB962C8B-B14F-4D97-AF65-F5344CB8AC3E}">
        <p14:creationId xmlns:p14="http://schemas.microsoft.com/office/powerpoint/2010/main" val="75244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FD8854-6F70-CA25-700E-317F1CF0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08" y="523621"/>
            <a:ext cx="11065508" cy="910117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MF- AKHN öncesinde ≤50 yaş, </a:t>
            </a:r>
            <a:r>
              <a:rPr lang="tr-TR" sz="3600" dirty="0" err="1"/>
              <a:t>Hb</a:t>
            </a:r>
            <a:r>
              <a:rPr lang="tr-TR" sz="3600" dirty="0"/>
              <a:t> ≥10 g/</a:t>
            </a:r>
            <a:r>
              <a:rPr lang="tr-TR" sz="3600" dirty="0" err="1"/>
              <a:t>dL</a:t>
            </a:r>
            <a:r>
              <a:rPr lang="tr-TR" sz="3600" dirty="0"/>
              <a:t> ve HLA tam uyumlu </a:t>
            </a:r>
            <a:r>
              <a:rPr lang="tr-TR" sz="3600" dirty="0" err="1"/>
              <a:t>donör</a:t>
            </a:r>
            <a:r>
              <a:rPr lang="tr-TR" sz="3600" dirty="0"/>
              <a:t> genel sağ kalım ile ilişkili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05FFC3-B808-B403-158E-0E30A7BD9B37}"/>
              </a:ext>
            </a:extLst>
          </p:cNvPr>
          <p:cNvSpPr txBox="1"/>
          <p:nvPr/>
        </p:nvSpPr>
        <p:spPr>
          <a:xfrm>
            <a:off x="9887712" y="6492875"/>
            <a:ext cx="1811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Tamari</a:t>
            </a:r>
            <a:r>
              <a:rPr lang="tr-TR" sz="1200" dirty="0"/>
              <a:t> R, Blood </a:t>
            </a:r>
            <a:r>
              <a:rPr lang="tr-TR" sz="1200" dirty="0" err="1"/>
              <a:t>Adv</a:t>
            </a:r>
            <a:r>
              <a:rPr lang="tr-TR" sz="1200" dirty="0"/>
              <a:t>, 2023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98C316-C06A-61A7-08D2-32B01161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24" y="1690688"/>
            <a:ext cx="3708038" cy="43980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785EC6-D2BC-1334-6D35-00FB1294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53" y="1690688"/>
            <a:ext cx="3708038" cy="438674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8745B3D-82C2-375D-3934-6EBB603B5B24}"/>
              </a:ext>
            </a:extLst>
          </p:cNvPr>
          <p:cNvSpPr txBox="1"/>
          <p:nvPr/>
        </p:nvSpPr>
        <p:spPr>
          <a:xfrm>
            <a:off x="492508" y="1901952"/>
            <a:ext cx="3226052" cy="313932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		</a:t>
            </a:r>
            <a:r>
              <a:rPr lang="tr-TR" u="sng" dirty="0"/>
              <a:t>Skor	</a:t>
            </a:r>
          </a:p>
          <a:p>
            <a:r>
              <a:rPr lang="tr-TR" dirty="0"/>
              <a:t>Yaş</a:t>
            </a:r>
          </a:p>
          <a:p>
            <a:pPr lvl="1"/>
            <a:r>
              <a:rPr lang="tr-TR" dirty="0"/>
              <a:t>≤50		0</a:t>
            </a:r>
          </a:p>
          <a:p>
            <a:pPr lvl="1"/>
            <a:r>
              <a:rPr lang="tr-TR" dirty="0"/>
              <a:t>&gt;50		1</a:t>
            </a:r>
          </a:p>
          <a:p>
            <a:r>
              <a:rPr lang="tr-TR" dirty="0"/>
              <a:t>AKHN öncesi </a:t>
            </a:r>
            <a:r>
              <a:rPr lang="tr-TR" dirty="0" err="1"/>
              <a:t>Hb</a:t>
            </a:r>
            <a:endParaRPr lang="tr-TR" dirty="0"/>
          </a:p>
          <a:p>
            <a:pPr lvl="1"/>
            <a:r>
              <a:rPr lang="tr-TR" dirty="0" err="1"/>
              <a:t>Hb</a:t>
            </a:r>
            <a:r>
              <a:rPr lang="tr-TR" dirty="0"/>
              <a:t> ≥ 10 g/</a:t>
            </a:r>
            <a:r>
              <a:rPr lang="tr-TR" dirty="0" err="1"/>
              <a:t>dL</a:t>
            </a:r>
            <a:r>
              <a:rPr lang="tr-TR" dirty="0"/>
              <a:t>	0</a:t>
            </a:r>
          </a:p>
          <a:p>
            <a:pPr lvl="1"/>
            <a:r>
              <a:rPr lang="tr-TR" dirty="0" err="1"/>
              <a:t>Hb</a:t>
            </a:r>
            <a:r>
              <a:rPr lang="tr-TR" dirty="0"/>
              <a:t> &lt; 10 g/</a:t>
            </a:r>
            <a:r>
              <a:rPr lang="tr-TR" dirty="0" err="1"/>
              <a:t>dL</a:t>
            </a:r>
            <a:r>
              <a:rPr lang="tr-TR" dirty="0"/>
              <a:t>	2</a:t>
            </a:r>
          </a:p>
          <a:p>
            <a:r>
              <a:rPr lang="tr-TR" dirty="0" err="1"/>
              <a:t>Donör</a:t>
            </a:r>
            <a:r>
              <a:rPr lang="tr-TR" dirty="0"/>
              <a:t> tipi</a:t>
            </a:r>
          </a:p>
          <a:p>
            <a:pPr lvl="1"/>
            <a:r>
              <a:rPr lang="tr-TR" dirty="0"/>
              <a:t>MSD		0</a:t>
            </a:r>
          </a:p>
          <a:p>
            <a:pPr lvl="1"/>
            <a:r>
              <a:rPr lang="tr-TR" dirty="0"/>
              <a:t>MUD	1	</a:t>
            </a:r>
          </a:p>
          <a:p>
            <a:pPr lvl="1"/>
            <a:r>
              <a:rPr lang="tr-TR" dirty="0"/>
              <a:t>MMUD	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A9F7B5A-E151-87C7-0A0C-542074E5D9DC}"/>
              </a:ext>
            </a:extLst>
          </p:cNvPr>
          <p:cNvSpPr txBox="1"/>
          <p:nvPr/>
        </p:nvSpPr>
        <p:spPr>
          <a:xfrm>
            <a:off x="492508" y="5154099"/>
            <a:ext cx="233589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Düşük risk 	1-2</a:t>
            </a:r>
          </a:p>
          <a:p>
            <a:r>
              <a:rPr lang="tr-TR" dirty="0"/>
              <a:t>Orta risk		3-4</a:t>
            </a:r>
          </a:p>
          <a:p>
            <a:r>
              <a:rPr lang="tr-TR" dirty="0"/>
              <a:t>Yüksek risk	≥5</a:t>
            </a:r>
          </a:p>
        </p:txBody>
      </p:sp>
    </p:spTree>
    <p:extLst>
      <p:ext uri="{BB962C8B-B14F-4D97-AF65-F5344CB8AC3E}">
        <p14:creationId xmlns:p14="http://schemas.microsoft.com/office/powerpoint/2010/main" val="262642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82FB6-8FD1-40F5-0032-CEF92B7B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6" y="365126"/>
            <a:ext cx="10403774" cy="863898"/>
          </a:xfrm>
        </p:spPr>
        <p:txBody>
          <a:bodyPr/>
          <a:lstStyle/>
          <a:p>
            <a:pPr algn="ctr"/>
            <a:r>
              <a:rPr lang="tr-TR" dirty="0" err="1"/>
              <a:t>MF’te</a:t>
            </a:r>
            <a:r>
              <a:rPr lang="tr-TR" dirty="0"/>
              <a:t> AHKHN Zamanlaması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B8D9DF-F8B2-04DF-D0E4-2089F12D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30701"/>
            <a:ext cx="4923270" cy="303795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0339021-013C-3611-0502-E6F8D39BA0B5}"/>
              </a:ext>
            </a:extLst>
          </p:cNvPr>
          <p:cNvSpPr txBox="1"/>
          <p:nvPr/>
        </p:nvSpPr>
        <p:spPr>
          <a:xfrm>
            <a:off x="680355" y="1149423"/>
            <a:ext cx="1083128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DIPSS risk durumuna göre Int-2 ve yüksek risk MF hastalarında </a:t>
            </a:r>
            <a:r>
              <a:rPr lang="tr-TR" sz="2400" dirty="0" err="1"/>
              <a:t>HKHN’nin</a:t>
            </a:r>
            <a:r>
              <a:rPr lang="tr-TR" sz="2400" dirty="0"/>
              <a:t> yaşam beklentisine katkısı oluyor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61EFCAC-3BA2-8840-4DBF-B960F48DC941}"/>
              </a:ext>
            </a:extLst>
          </p:cNvPr>
          <p:cNvSpPr txBox="1"/>
          <p:nvPr/>
        </p:nvSpPr>
        <p:spPr>
          <a:xfrm>
            <a:off x="5818909" y="2324458"/>
            <a:ext cx="56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DIPSS risk grubuna göre optimal nakil zamanlaması</a:t>
            </a:r>
          </a:p>
          <a:p>
            <a:pPr algn="ctr"/>
            <a:r>
              <a:rPr lang="tr-TR" sz="2000" dirty="0"/>
              <a:t>LR&gt;Int-1&gt;Int-2&gt;HR</a:t>
            </a:r>
            <a:r>
              <a:rPr lang="tr-TR" sz="2000" dirty="0">
                <a:sym typeface="Wingdings" pitchFamily="2" charset="2"/>
              </a:rPr>
              <a:t></a:t>
            </a:r>
            <a:r>
              <a:rPr lang="tr-TR" sz="2000" dirty="0"/>
              <a:t>	38.8&gt;20.5&gt;16.8&gt;9.9 ay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73EA28D-08DA-B425-6C18-BB0E600961A4}"/>
              </a:ext>
            </a:extLst>
          </p:cNvPr>
          <p:cNvSpPr txBox="1"/>
          <p:nvPr/>
        </p:nvSpPr>
        <p:spPr>
          <a:xfrm>
            <a:off x="403761" y="6377049"/>
            <a:ext cx="3272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Cipkar</a:t>
            </a:r>
            <a:r>
              <a:rPr lang="tr-TR" sz="1400" dirty="0"/>
              <a:t> C, </a:t>
            </a:r>
            <a:r>
              <a:rPr lang="tr-TR" sz="1400" dirty="0" err="1"/>
              <a:t>Transplant</a:t>
            </a:r>
            <a:r>
              <a:rPr lang="tr-TR" sz="1400" dirty="0"/>
              <a:t> Cell </a:t>
            </a:r>
            <a:r>
              <a:rPr lang="tr-TR" sz="1400" dirty="0" err="1"/>
              <a:t>Ther</a:t>
            </a:r>
            <a:r>
              <a:rPr lang="tr-TR" sz="1400" dirty="0"/>
              <a:t> 2022;28:189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C84CB5CB-A373-42EA-0B47-6913ED86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4" y="2613272"/>
            <a:ext cx="3695308" cy="3555383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0B22952B-D673-239F-FBF7-45EE65EADA93}"/>
              </a:ext>
            </a:extLst>
          </p:cNvPr>
          <p:cNvSpPr txBox="1"/>
          <p:nvPr/>
        </p:nvSpPr>
        <p:spPr>
          <a:xfrm>
            <a:off x="1861026" y="2309069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Markov</a:t>
            </a:r>
            <a:r>
              <a:rPr lang="tr-TR" dirty="0"/>
              <a:t> modeli</a:t>
            </a:r>
          </a:p>
        </p:txBody>
      </p:sp>
    </p:spTree>
    <p:extLst>
      <p:ext uri="{BB962C8B-B14F-4D97-AF65-F5344CB8AC3E}">
        <p14:creationId xmlns:p14="http://schemas.microsoft.com/office/powerpoint/2010/main" val="305257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3E8631C-E3FB-AA3D-8251-F4C27DB7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6" y="1459591"/>
            <a:ext cx="5973287" cy="4405496"/>
          </a:xfrm>
          <a:prstGeom prst="rect">
            <a:avLst/>
          </a:prstGeom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B99AA9A4-62D2-ADA6-BFF3-8015D616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9" y="361988"/>
            <a:ext cx="11245932" cy="860970"/>
          </a:xfrm>
        </p:spPr>
        <p:txBody>
          <a:bodyPr>
            <a:noAutofit/>
          </a:bodyPr>
          <a:lstStyle/>
          <a:p>
            <a:pPr algn="ctr"/>
            <a:br>
              <a:rPr lang="tr-TR" sz="3200" dirty="0"/>
            </a:br>
            <a:r>
              <a:rPr lang="tr-TR" sz="3200" dirty="0" err="1"/>
              <a:t>MF’te</a:t>
            </a:r>
            <a:r>
              <a:rPr lang="tr-TR" sz="3200" dirty="0"/>
              <a:t> AKHN sonrası OS-CIBMTR 2000- 2014</a:t>
            </a:r>
            <a:br>
              <a:rPr lang="tr-TR" sz="3200" dirty="0"/>
            </a:br>
            <a:r>
              <a:rPr lang="tr-TR" sz="3200" dirty="0"/>
              <a:t>HKHN (n=551) </a:t>
            </a:r>
            <a:r>
              <a:rPr lang="tr-TR" sz="3200" dirty="0" err="1"/>
              <a:t>vs</a:t>
            </a:r>
            <a:r>
              <a:rPr lang="tr-TR" sz="3200" dirty="0"/>
              <a:t> </a:t>
            </a:r>
            <a:r>
              <a:rPr lang="tr-TR" sz="3200" dirty="0" err="1"/>
              <a:t>Non</a:t>
            </a:r>
            <a:r>
              <a:rPr lang="tr-TR" sz="3200" dirty="0"/>
              <a:t>-HKHN (n=1377)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C08567-E69A-85F2-CE9B-F55F0D9D8145}"/>
              </a:ext>
            </a:extLst>
          </p:cNvPr>
          <p:cNvSpPr txBox="1"/>
          <p:nvPr/>
        </p:nvSpPr>
        <p:spPr>
          <a:xfrm>
            <a:off x="1377538" y="2473973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DIPSS düşük risk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3CA55E3-93AE-2CC6-DC9C-52D1AACB87CF}"/>
              </a:ext>
            </a:extLst>
          </p:cNvPr>
          <p:cNvSpPr txBox="1"/>
          <p:nvPr/>
        </p:nvSpPr>
        <p:spPr>
          <a:xfrm>
            <a:off x="4387524" y="2473973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DIPSS orta-1 risk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73DD313-A9E1-F631-D84E-D40320457840}"/>
              </a:ext>
            </a:extLst>
          </p:cNvPr>
          <p:cNvSpPr txBox="1"/>
          <p:nvPr/>
        </p:nvSpPr>
        <p:spPr>
          <a:xfrm>
            <a:off x="1184379" y="5865087"/>
            <a:ext cx="231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DIPSS Int-2/yüksek risk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3172B77-9563-2CF2-58DE-3709664A9805}"/>
              </a:ext>
            </a:extLst>
          </p:cNvPr>
          <p:cNvSpPr txBox="1"/>
          <p:nvPr/>
        </p:nvSpPr>
        <p:spPr>
          <a:xfrm>
            <a:off x="4037368" y="5917054"/>
            <a:ext cx="190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Genel hasta grubu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F67D6D7-4CF0-26E7-9164-29CDBC1A0332}"/>
              </a:ext>
            </a:extLst>
          </p:cNvPr>
          <p:cNvSpPr txBox="1"/>
          <p:nvPr/>
        </p:nvSpPr>
        <p:spPr>
          <a:xfrm>
            <a:off x="486888" y="6353299"/>
            <a:ext cx="1977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Govin</a:t>
            </a:r>
            <a:r>
              <a:rPr lang="tr-TR" sz="1400" dirty="0"/>
              <a:t> K, Blood </a:t>
            </a:r>
            <a:r>
              <a:rPr lang="tr-TR" sz="1400" dirty="0" err="1"/>
              <a:t>Adv</a:t>
            </a:r>
            <a:r>
              <a:rPr lang="tr-TR" sz="1400" dirty="0"/>
              <a:t> 2020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F6AF6AD-CCEF-4656-6744-CDDB313B0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99" y="1658027"/>
            <a:ext cx="4068573" cy="469527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7BCF42A-91BF-5950-1B6D-D6B705137579}"/>
              </a:ext>
            </a:extLst>
          </p:cNvPr>
          <p:cNvSpPr txBox="1"/>
          <p:nvPr/>
        </p:nvSpPr>
        <p:spPr>
          <a:xfrm>
            <a:off x="7157666" y="1222958"/>
            <a:ext cx="21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Çok değişkenli analiz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504B2DC-0109-AE0E-E534-3343BE1F2CED}"/>
              </a:ext>
            </a:extLst>
          </p:cNvPr>
          <p:cNvSpPr/>
          <p:nvPr/>
        </p:nvSpPr>
        <p:spPr>
          <a:xfrm>
            <a:off x="7157666" y="5635042"/>
            <a:ext cx="4017015" cy="651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8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38891</TotalTime>
  <Words>1795</Words>
  <Application>Microsoft Macintosh PowerPoint</Application>
  <PresentationFormat>Geniş ekran</PresentationFormat>
  <Paragraphs>273</Paragraphs>
  <Slides>30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52" baseType="lpstr">
      <vt:lpstr>AdvOT46dcae81</vt:lpstr>
      <vt:lpstr>AdvOT46dcae81+22</vt:lpstr>
      <vt:lpstr>AdvOT46dcae81+fb</vt:lpstr>
      <vt:lpstr>AdvOT51434264</vt:lpstr>
      <vt:lpstr>AdvOT65f8a23b.I</vt:lpstr>
      <vt:lpstr>AdvOT958dcb08.B</vt:lpstr>
      <vt:lpstr>AdvOTb4af3d5d.I</vt:lpstr>
      <vt:lpstr>AdvOTf9433e2d</vt:lpstr>
      <vt:lpstr>AdvOTf9433e2d+20</vt:lpstr>
      <vt:lpstr>AdvTT6780a46b</vt:lpstr>
      <vt:lpstr>AdvTT6780a46b+22</vt:lpstr>
      <vt:lpstr>AdvTTa9c1b374</vt:lpstr>
      <vt:lpstr>AdvTTa9c1b374+20</vt:lpstr>
      <vt:lpstr>AdvTTab7e17fd</vt:lpstr>
      <vt:lpstr>Arial</vt:lpstr>
      <vt:lpstr>Calibri</vt:lpstr>
      <vt:lpstr>Calibri Light</vt:lpstr>
      <vt:lpstr>Cambria Math</vt:lpstr>
      <vt:lpstr>Times</vt:lpstr>
      <vt:lpstr>URWPalladioL</vt:lpstr>
      <vt:lpstr>Wingdings</vt:lpstr>
      <vt:lpstr>Office Teması</vt:lpstr>
      <vt:lpstr>Myelofibroziste Allojeneik Kök Hücre Nakli</vt:lpstr>
      <vt:lpstr>Myeloproliferatif Hastalıklar- Primer Myelofibrozis</vt:lpstr>
      <vt:lpstr>Myelofibrozis Allojeneik Kök Hücre Nakli</vt:lpstr>
      <vt:lpstr>PowerPoint Sunusu</vt:lpstr>
      <vt:lpstr>Myelofibrozis olumsuz sitogenetik risk faktörleri</vt:lpstr>
      <vt:lpstr>Myelofibrozise Özgü Transplant Ölçeklendirme Sistemi (MTSS)</vt:lpstr>
      <vt:lpstr>MF- AKHN öncesinde ≤50 yaş, Hb ≥10 g/dL ve HLA tam uyumlu donör genel sağ kalım ile ilişkili</vt:lpstr>
      <vt:lpstr>MF’te AHKHN Zamanlaması</vt:lpstr>
      <vt:lpstr> MF’te AKHN sonrası OS-CIBMTR 2000- 2014 HKHN (n=551) vs Non-HKHN (n=1377) </vt:lpstr>
      <vt:lpstr>Primer MF’te Allojeneik KHN; Ruxolitinib vs Erken Nakil</vt:lpstr>
      <vt:lpstr>MF’te Tedavi Değişikliği Zamanlaması</vt:lpstr>
      <vt:lpstr>PowerPoint Sunusu</vt:lpstr>
      <vt:lpstr>Myelofibroziste Kime Allo-KHN Yapalım  EBMT/ELN IWG Önerileri- Lancet Haematol 2024</vt:lpstr>
      <vt:lpstr>AHKN öncesi eşlik eden splenomegali ve splenektominin nakil sonuçları üzerine etkisi; EBMT geriye dönük analizi (n=1195)</vt:lpstr>
      <vt:lpstr>PowerPoint Sunusu</vt:lpstr>
      <vt:lpstr>Allo-KHN Öncesi Tedavi Yaklaşımı</vt:lpstr>
      <vt:lpstr>PowerPoint Sunusu</vt:lpstr>
      <vt:lpstr>CD34 + hücre sayısının yüksek olması MSD’de OS ve RFS üzerinde etkili </vt:lpstr>
      <vt:lpstr>PowerPoint Sunusu</vt:lpstr>
      <vt:lpstr>MF’te AHKHN: Donör seçimi ve kök hücre kaynağı</vt:lpstr>
      <vt:lpstr>PowerPoint Sunusu</vt:lpstr>
      <vt:lpstr>PowerPoint Sunusu</vt:lpstr>
      <vt:lpstr>PowerPoint Sunusu</vt:lpstr>
      <vt:lpstr>PowerPoint Sunusu</vt:lpstr>
      <vt:lpstr>MF Allo-KHN’de Graft Başarısızlığı- EBMT CMWP Önerileri</vt:lpstr>
      <vt:lpstr>MF Allo-KHN Sonrası İzlem</vt:lpstr>
      <vt:lpstr>AKHN Sonrası Nüks Myelofibrozis</vt:lpstr>
      <vt:lpstr>MF Allo-KHN DLI Uygulaması</vt:lpstr>
      <vt:lpstr>PowerPoint Sunusu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Myelofibroziste Allojeneik Kök Hücre Nakli</dc:title>
  <dc:creator>Microsoft Office Kullanıcısı</dc:creator>
  <cp:lastModifiedBy>Microsoft Office Kullanıcısı</cp:lastModifiedBy>
  <cp:revision>19</cp:revision>
  <dcterms:created xsi:type="dcterms:W3CDTF">2024-06-17T09:41:15Z</dcterms:created>
  <dcterms:modified xsi:type="dcterms:W3CDTF">2024-11-22T04:53:23Z</dcterms:modified>
</cp:coreProperties>
</file>